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9"/>
  </p:notesMasterIdLst>
  <p:sldIdLst>
    <p:sldId id="345" r:id="rId2"/>
    <p:sldId id="258" r:id="rId3"/>
    <p:sldId id="1834" r:id="rId4"/>
    <p:sldId id="261" r:id="rId5"/>
    <p:sldId id="267" r:id="rId6"/>
    <p:sldId id="268" r:id="rId7"/>
    <p:sldId id="269" r:id="rId8"/>
    <p:sldId id="346" r:id="rId9"/>
    <p:sldId id="271" r:id="rId10"/>
    <p:sldId id="273" r:id="rId11"/>
    <p:sldId id="274" r:id="rId12"/>
    <p:sldId id="276" r:id="rId13"/>
    <p:sldId id="277" r:id="rId14"/>
    <p:sldId id="347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9" r:id="rId25"/>
    <p:sldId id="292" r:id="rId26"/>
    <p:sldId id="293" r:id="rId27"/>
    <p:sldId id="294" r:id="rId28"/>
    <p:sldId id="348" r:id="rId29"/>
    <p:sldId id="349" r:id="rId30"/>
    <p:sldId id="350" r:id="rId31"/>
    <p:sldId id="299" r:id="rId32"/>
    <p:sldId id="300" r:id="rId33"/>
    <p:sldId id="351" r:id="rId34"/>
    <p:sldId id="352" r:id="rId35"/>
    <p:sldId id="353" r:id="rId36"/>
    <p:sldId id="308" r:id="rId37"/>
    <p:sldId id="309" r:id="rId38"/>
    <p:sldId id="310" r:id="rId39"/>
    <p:sldId id="312" r:id="rId40"/>
    <p:sldId id="313" r:id="rId41"/>
    <p:sldId id="315" r:id="rId42"/>
    <p:sldId id="316" r:id="rId43"/>
    <p:sldId id="354" r:id="rId44"/>
    <p:sldId id="355" r:id="rId45"/>
    <p:sldId id="357" r:id="rId46"/>
    <p:sldId id="356" r:id="rId47"/>
    <p:sldId id="358" r:id="rId48"/>
    <p:sldId id="359" r:id="rId49"/>
    <p:sldId id="360" r:id="rId50"/>
    <p:sldId id="326" r:id="rId51"/>
    <p:sldId id="327" r:id="rId52"/>
    <p:sldId id="361" r:id="rId53"/>
    <p:sldId id="330" r:id="rId54"/>
    <p:sldId id="331" r:id="rId55"/>
    <p:sldId id="332" r:id="rId56"/>
    <p:sldId id="333" r:id="rId57"/>
    <p:sldId id="334" r:id="rId58"/>
    <p:sldId id="335" r:id="rId59"/>
    <p:sldId id="336" r:id="rId60"/>
    <p:sldId id="337" r:id="rId61"/>
    <p:sldId id="338" r:id="rId62"/>
    <p:sldId id="339" r:id="rId63"/>
    <p:sldId id="340" r:id="rId64"/>
    <p:sldId id="341" r:id="rId65"/>
    <p:sldId id="344" r:id="rId66"/>
    <p:sldId id="527" r:id="rId67"/>
    <p:sldId id="362" r:id="rId68"/>
    <p:sldId id="272" r:id="rId69"/>
    <p:sldId id="1684" r:id="rId70"/>
    <p:sldId id="1827" r:id="rId71"/>
    <p:sldId id="1828" r:id="rId72"/>
    <p:sldId id="260" r:id="rId73"/>
    <p:sldId id="1630" r:id="rId74"/>
    <p:sldId id="1679" r:id="rId75"/>
    <p:sldId id="1680" r:id="rId76"/>
    <p:sldId id="851" r:id="rId77"/>
    <p:sldId id="855" r:id="rId78"/>
    <p:sldId id="1829" r:id="rId79"/>
    <p:sldId id="1830" r:id="rId80"/>
    <p:sldId id="1831" r:id="rId81"/>
    <p:sldId id="314" r:id="rId82"/>
    <p:sldId id="302" r:id="rId83"/>
    <p:sldId id="319" r:id="rId84"/>
    <p:sldId id="1832" r:id="rId85"/>
    <p:sldId id="562" r:id="rId86"/>
    <p:sldId id="325" r:id="rId87"/>
    <p:sldId id="1833" r:id="rId8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A66B38-5008-4EB1-977E-EC44ADA88DE1}">
  <a:tblStyle styleId="{A1A66B38-5008-4EB1-977E-EC44ADA88DE1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54"/>
    <p:restoredTop sz="94666"/>
  </p:normalViewPr>
  <p:slideViewPr>
    <p:cSldViewPr snapToGrid="0" snapToObjects="1">
      <p:cViewPr varScale="1">
        <p:scale>
          <a:sx n="75" d="100"/>
          <a:sy n="75" d="100"/>
        </p:scale>
        <p:origin x="160" y="1160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44852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Shape 3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Shape 4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Shape 4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Shape 4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Shape 4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Shape 4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Shape 4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Shape 5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Shape 5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Shape 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Shape 6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Shape 6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Shape 7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Shape 7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Shape 7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Shape 7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Shape 8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Shape 9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9" name="Shape 9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Shape 94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Shape 9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Shape 9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Shape 9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Shape 9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Shape 9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Shape 9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Shape 9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Shape 9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Shape 10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Shape 10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Shape 101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Shape 10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Shape 10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Shape 10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Shape 10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Shape 10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Shape 10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Shape 10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Shape 10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Shape 10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386691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70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3857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71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0796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39213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77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9167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545340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46095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3905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030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2283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172" y="205014"/>
            <a:ext cx="8228763" cy="858756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994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172" y="1203631"/>
            <a:ext cx="8228763" cy="2983113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2177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85102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  <a:endParaRPr lang="en" sz="1300">
              <a:solidFill>
                <a:schemeClr val="dk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jpe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10" Type="http://schemas.openxmlformats.org/officeDocument/2006/relationships/image" Target="../media/image52.jpeg"/><Relationship Id="rId4" Type="http://schemas.openxmlformats.org/officeDocument/2006/relationships/image" Target="../media/image46.jpeg"/><Relationship Id="rId9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 </a:t>
            </a:r>
            <a:r>
              <a:rPr lang="ro-RO" sz="3200" dirty="0" err="1"/>
              <a:t>convoluționale</a:t>
            </a:r>
            <a:r>
              <a:rPr lang="ro-RO" sz="3200" dirty="0"/>
              <a:t>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Recapitulare.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085687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5225" y="1554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esență o rețea convoluțională (CNN sau ConvNet) este o formată dintr-o secvență de straturi convoluționale, între care interpunem funcții de activare</a:t>
            </a:r>
          </a:p>
        </p:txBody>
      </p:sp>
      <p:sp>
        <p:nvSpPr>
          <p:cNvPr id="299" name="Shape 299"/>
          <p:cNvSpPr/>
          <p:nvPr/>
        </p:nvSpPr>
        <p:spPr>
          <a:xfrm>
            <a:off x="2997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0" name="Shape 300"/>
          <p:cNvSpPr txBox="1"/>
          <p:nvPr/>
        </p:nvSpPr>
        <p:spPr>
          <a:xfrm>
            <a:off x="9123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1" name="Shape 301"/>
          <p:cNvSpPr txBox="1"/>
          <p:nvPr/>
        </p:nvSpPr>
        <p:spPr>
          <a:xfrm>
            <a:off x="12766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02" name="Shape 302"/>
          <p:cNvSpPr txBox="1"/>
          <p:nvPr/>
        </p:nvSpPr>
        <p:spPr>
          <a:xfrm>
            <a:off x="2417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303" name="Shape 303"/>
          <p:cNvCxnSpPr/>
          <p:nvPr/>
        </p:nvCxnSpPr>
        <p:spPr>
          <a:xfrm>
            <a:off x="1604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04" name="Shape 304"/>
          <p:cNvSpPr txBox="1"/>
          <p:nvPr/>
        </p:nvSpPr>
        <p:spPr>
          <a:xfrm>
            <a:off x="1643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305" name="Shape 305"/>
          <p:cNvSpPr/>
          <p:nvPr/>
        </p:nvSpPr>
        <p:spPr>
          <a:xfrm>
            <a:off x="28143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 txBox="1"/>
          <p:nvPr/>
        </p:nvSpPr>
        <p:spPr>
          <a:xfrm>
            <a:off x="34269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37912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2756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309" name="Shape 309"/>
          <p:cNvCxnSpPr/>
          <p:nvPr/>
        </p:nvCxnSpPr>
        <p:spPr>
          <a:xfrm>
            <a:off x="43477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0" name="Shape 310"/>
          <p:cNvSpPr txBox="1"/>
          <p:nvPr/>
        </p:nvSpPr>
        <p:spPr>
          <a:xfrm>
            <a:off x="4387026" y="2646934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311" name="Shape 311"/>
          <p:cNvSpPr/>
          <p:nvPr/>
        </p:nvSpPr>
        <p:spPr>
          <a:xfrm>
            <a:off x="5557501" y="1354034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12" name="Shape 312"/>
          <p:cNvCxnSpPr/>
          <p:nvPr/>
        </p:nvCxnSpPr>
        <p:spPr>
          <a:xfrm>
            <a:off x="6938501" y="2632684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3" name="Shape 313"/>
          <p:cNvSpPr txBox="1"/>
          <p:nvPr/>
        </p:nvSpPr>
        <p:spPr>
          <a:xfrm>
            <a:off x="6977826" y="2646934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314" name="Shape 314"/>
          <p:cNvSpPr txBox="1"/>
          <p:nvPr/>
        </p:nvSpPr>
        <p:spPr>
          <a:xfrm>
            <a:off x="8194426" y="2387884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315" name="Shape 315"/>
          <p:cNvSpPr txBox="1"/>
          <p:nvPr/>
        </p:nvSpPr>
        <p:spPr>
          <a:xfrm>
            <a:off x="5423313" y="4045666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316" name="Shape 316"/>
          <p:cNvSpPr txBox="1"/>
          <p:nvPr/>
        </p:nvSpPr>
        <p:spPr>
          <a:xfrm>
            <a:off x="6170126" y="365403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317" name="Shape 317"/>
          <p:cNvSpPr txBox="1"/>
          <p:nvPr/>
        </p:nvSpPr>
        <p:spPr>
          <a:xfrm>
            <a:off x="6534426" y="1580859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1" grpId="0" animBg="1"/>
      <p:bldP spid="313" grpId="0"/>
      <p:bldP spid="314" grpId="0"/>
      <p:bldP spid="315" grpId="0"/>
      <p:bldP spid="316" grpId="0"/>
      <p:bldP spid="3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 txBox="1"/>
          <p:nvPr/>
        </p:nvSpPr>
        <p:spPr>
          <a:xfrm>
            <a:off x="281296" y="45525"/>
            <a:ext cx="8548200" cy="98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Filtrele corespond unor un trăsături ale obiectelor</a:t>
            </a:r>
          </a:p>
        </p:txBody>
      </p:sp>
      <p:pic>
        <p:nvPicPr>
          <p:cNvPr id="324" name="Shape 3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866" y="525081"/>
            <a:ext cx="6520285" cy="390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6043448" y="4659911"/>
            <a:ext cx="2955274" cy="3675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Slide adaptat după Yann LeCun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Shape 3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851" y="496442"/>
            <a:ext cx="4308849" cy="44558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Shape 341"/>
          <p:cNvSpPr/>
          <p:nvPr/>
        </p:nvSpPr>
        <p:spPr>
          <a:xfrm>
            <a:off x="1453776" y="675918"/>
            <a:ext cx="6836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2" name="Shape 342"/>
          <p:cNvSpPr/>
          <p:nvPr/>
        </p:nvSpPr>
        <p:spPr>
          <a:xfrm>
            <a:off x="795759" y="43518"/>
            <a:ext cx="957299" cy="63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43" name="Shape 3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6476" y="340470"/>
            <a:ext cx="7163149" cy="257799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Shape 344"/>
          <p:cNvSpPr txBox="1"/>
          <p:nvPr/>
        </p:nvSpPr>
        <p:spPr>
          <a:xfrm>
            <a:off x="5117042" y="774984"/>
            <a:ext cx="3880260" cy="341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exemplu cu 32 de filtre 5x5</a:t>
            </a:r>
            <a:endParaRPr lang="en" sz="1800" dirty="0"/>
          </a:p>
        </p:txBody>
      </p:sp>
      <p:sp>
        <p:nvSpPr>
          <p:cNvPr id="345" name="Shape 345"/>
          <p:cNvSpPr/>
          <p:nvPr/>
        </p:nvSpPr>
        <p:spPr>
          <a:xfrm>
            <a:off x="1887717" y="3405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6" name="Shape 346"/>
          <p:cNvSpPr/>
          <p:nvPr/>
        </p:nvSpPr>
        <p:spPr>
          <a:xfrm>
            <a:off x="888384" y="1734142"/>
            <a:ext cx="565500" cy="632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47" name="Shape 347"/>
          <p:cNvCxnSpPr>
            <a:stCxn id="345" idx="2"/>
            <a:endCxn id="346" idx="3"/>
          </p:cNvCxnSpPr>
          <p:nvPr/>
        </p:nvCxnSpPr>
        <p:spPr>
          <a:xfrm flipH="1">
            <a:off x="1453884" y="598267"/>
            <a:ext cx="557733" cy="1452075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3" name="Shape 353"/>
          <p:cNvSpPr txBox="1"/>
          <p:nvPr/>
        </p:nvSpPr>
        <p:spPr>
          <a:xfrm>
            <a:off x="1967961" y="630045"/>
            <a:ext cx="4308900" cy="2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filtru =&gt;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un activation map</a:t>
            </a:r>
          </a:p>
        </p:txBody>
      </p:sp>
      <p:sp>
        <p:nvSpPr>
          <p:cNvPr id="354" name="Shape 354"/>
          <p:cNvSpPr/>
          <p:nvPr/>
        </p:nvSpPr>
        <p:spPr>
          <a:xfrm>
            <a:off x="4993142" y="349167"/>
            <a:ext cx="247799" cy="2577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355" name="Shape 355"/>
          <p:cNvCxnSpPr>
            <a:stCxn id="354" idx="2"/>
          </p:cNvCxnSpPr>
          <p:nvPr/>
        </p:nvCxnSpPr>
        <p:spPr>
          <a:xfrm flipH="1">
            <a:off x="1453884" y="606867"/>
            <a:ext cx="3663158" cy="273421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6" name="Shape 356"/>
          <p:cNvSpPr/>
          <p:nvPr/>
        </p:nvSpPr>
        <p:spPr>
          <a:xfrm>
            <a:off x="888384" y="3020908"/>
            <a:ext cx="565500" cy="632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Shape 3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07908"/>
            <a:ext cx="9143999" cy="4378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70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5" name="Shape 39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96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398" name="Shape 39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5" name="Shape 405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07" name="Shape 407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08" name="Shape 408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19" name="Shape 41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Shape 42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29" name="Shape 42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39" name="Shape 43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530669" cy="21683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5x5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177400" y="100800"/>
            <a:ext cx="8800186" cy="70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b="1" dirty="0"/>
              <a:t>SGD cu mini-batch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411655" y="807000"/>
            <a:ext cx="8373242" cy="298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Repetă: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Selectăm un mini-batch de exemple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înainte</a:t>
            </a:r>
            <a:r>
              <a:rPr lang="en" sz="2400" dirty="0"/>
              <a:t> prin graf pentru a obține pierderea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Propagăm </a:t>
            </a:r>
            <a:r>
              <a:rPr lang="en" sz="2400" b="1" dirty="0"/>
              <a:t>înapoi</a:t>
            </a:r>
            <a:r>
              <a:rPr lang="en" sz="2400" dirty="0"/>
              <a:t> pentru a calcula gradienții</a:t>
            </a:r>
          </a:p>
          <a:p>
            <a:pPr marL="457200" lvl="0" indent="-381000" rtl="0">
              <a:spcBef>
                <a:spcPts val="0"/>
              </a:spcBef>
              <a:buSzPct val="100000"/>
              <a:buAutoNum type="arabicPeriod"/>
            </a:pPr>
            <a:r>
              <a:rPr lang="en" sz="2400" dirty="0"/>
              <a:t>Actualizăm ponderile pe baza gradienților calculați</a:t>
            </a:r>
          </a:p>
        </p:txBody>
      </p:sp>
      <p:pic>
        <p:nvPicPr>
          <p:cNvPr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521" y="3003865"/>
            <a:ext cx="3742062" cy="183555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47" name="Shape 44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49" name="Shape 44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57" name="Shape 45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59" name="Shape 45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67" name="Shape 46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69" name="Shape 46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9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2</a:t>
            </a:r>
          </a:p>
          <a:p>
            <a:pPr lvl="0" rtl="0">
              <a:spcBef>
                <a:spcPts val="0"/>
              </a:spcBef>
              <a:buNone/>
            </a:pPr>
            <a:endParaRPr lang="en"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=&gt; Output de 3x3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/>
        </p:nvSpPr>
        <p:spPr>
          <a:xfrm>
            <a:off x="1390175" y="794375"/>
            <a:ext cx="548699" cy="45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sp>
        <p:nvSpPr>
          <p:cNvPr id="477" name="Shape 477"/>
          <p:cNvSpPr txBox="1"/>
          <p:nvPr/>
        </p:nvSpPr>
        <p:spPr>
          <a:xfrm>
            <a:off x="3095700" y="2663975"/>
            <a:ext cx="587100" cy="285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7</a:t>
            </a:r>
          </a:p>
        </p:txBody>
      </p:sp>
      <p:graphicFrame>
        <p:nvGraphicFramePr>
          <p:cNvPr id="479" name="Shape 479"/>
          <p:cNvGraphicFramePr/>
          <p:nvPr/>
        </p:nvGraphicFramePr>
        <p:xfrm>
          <a:off x="302525" y="1374800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Dimensiunea spațială a unei activări</a:t>
            </a:r>
          </a:p>
        </p:txBody>
      </p:sp>
      <p:sp>
        <p:nvSpPr>
          <p:cNvPr id="10" name="Shape 396"/>
          <p:cNvSpPr txBox="1"/>
          <p:nvPr/>
        </p:nvSpPr>
        <p:spPr>
          <a:xfrm>
            <a:off x="3734100" y="1338824"/>
            <a:ext cx="4813977" cy="32038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Imagine de 7x7 (fără adâncime)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Filtru de 3x3 aplicat cu </a:t>
            </a:r>
            <a:r>
              <a:rPr lang="en" sz="2400" b="1" dirty="0"/>
              <a:t>stride 3?</a:t>
            </a:r>
          </a:p>
        </p:txBody>
      </p:sp>
      <p:sp>
        <p:nvSpPr>
          <p:cNvPr id="11" name="Shape 490"/>
          <p:cNvSpPr txBox="1"/>
          <p:nvPr/>
        </p:nvSpPr>
        <p:spPr>
          <a:xfrm>
            <a:off x="3790883" y="2649300"/>
            <a:ext cx="4522732" cy="16882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Nu se potrivește!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putem aplica un filtru de 3x3 pe o imagine de 7x7 folosind stride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96" name="Shape 496"/>
          <p:cNvGraphicFramePr/>
          <p:nvPr>
            <p:extLst>
              <p:ext uri="{D42A27DB-BD31-4B8C-83A1-F6EECF244321}">
                <p14:modId xmlns:p14="http://schemas.microsoft.com/office/powerpoint/2010/main" val="291136155"/>
              </p:ext>
            </p:extLst>
          </p:nvPr>
        </p:nvGraphicFramePr>
        <p:xfrm>
          <a:off x="454925" y="1183315"/>
          <a:ext cx="2679950" cy="277347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3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97" name="Shape 497"/>
          <p:cNvCxnSpPr/>
          <p:nvPr/>
        </p:nvCxnSpPr>
        <p:spPr>
          <a:xfrm>
            <a:off x="464475" y="970340"/>
            <a:ext cx="26957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98" name="Shape 498"/>
          <p:cNvSpPr txBox="1"/>
          <p:nvPr/>
        </p:nvSpPr>
        <p:spPr>
          <a:xfrm>
            <a:off x="1357025" y="4329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45833"/>
              <a:buFont typeface="Arial"/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499" name="Shape 499"/>
          <p:cNvSpPr txBox="1"/>
          <p:nvPr/>
        </p:nvSpPr>
        <p:spPr>
          <a:xfrm>
            <a:off x="3412900" y="2151890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N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cxnSp>
        <p:nvCxnSpPr>
          <p:cNvPr id="500" name="Shape 500"/>
          <p:cNvCxnSpPr/>
          <p:nvPr/>
        </p:nvCxnSpPr>
        <p:spPr>
          <a:xfrm>
            <a:off x="3300300" y="1192665"/>
            <a:ext cx="0" cy="259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01" name="Shape 501"/>
          <p:cNvSpPr txBox="1"/>
          <p:nvPr/>
        </p:nvSpPr>
        <p:spPr>
          <a:xfrm>
            <a:off x="844575" y="228435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2" name="Shape 502"/>
          <p:cNvSpPr txBox="1"/>
          <p:nvPr/>
        </p:nvSpPr>
        <p:spPr>
          <a:xfrm>
            <a:off x="1618875" y="1507802"/>
            <a:ext cx="7743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000000"/>
                </a:solidFill>
              </a:rPr>
              <a:t>F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503" name="Shape 503"/>
          <p:cNvSpPr txBox="1"/>
          <p:nvPr/>
        </p:nvSpPr>
        <p:spPr>
          <a:xfrm>
            <a:off x="4187200" y="997707"/>
            <a:ext cx="4535699" cy="309559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Mărimea activării: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(N - F) / stride + 1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e.g. N = 7, F = 3: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1 =&gt; (7 - 3)/1 + 1 = 5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stride 2 =&gt; (7 - 3)/2 + 1 = 3</a:t>
            </a:r>
            <a:endParaRPr lang="en" sz="24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stride 3 =&gt; (7 - 3)/3 + 1 = 2.33 :(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Shape 526"/>
          <p:cNvSpPr txBox="1"/>
          <p:nvPr/>
        </p:nvSpPr>
        <p:spPr>
          <a:xfrm>
            <a:off x="264125" y="209475"/>
            <a:ext cx="8586798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În practică: deobicei imaginea se bordează cu 0</a:t>
            </a:r>
          </a:p>
        </p:txBody>
      </p:sp>
      <p:sp>
        <p:nvSpPr>
          <p:cNvPr id="527" name="Shape 527"/>
          <p:cNvSpPr txBox="1"/>
          <p:nvPr/>
        </p:nvSpPr>
        <p:spPr>
          <a:xfrm>
            <a:off x="3367501" y="839716"/>
            <a:ext cx="5454106" cy="414259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e.g. imagine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filtru</a:t>
            </a:r>
            <a:r>
              <a:rPr lang="en" sz="2000" b="1" dirty="0"/>
              <a:t> 3x3</a:t>
            </a:r>
            <a:r>
              <a:rPr lang="en" sz="2000" dirty="0"/>
              <a:t>, aplicat cu </a:t>
            </a:r>
            <a:r>
              <a:rPr lang="en" sz="2000" b="1" dirty="0"/>
              <a:t>stride 1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bordăm cu 1 pixel</a:t>
            </a:r>
            <a:r>
              <a:rPr lang="en" sz="2000" dirty="0"/>
              <a:t> de valoare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Q: Cum arată activarea?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r>
              <a:rPr lang="en" sz="2000" b="1" dirty="0"/>
              <a:t>=&gt; Output de 7x7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În general, se folosesc straturi convoluționale cu stride 1, cu filtre de dimensiune FxF, și bordură de (F-1)/2. (menține dimensiunea imaginii de input)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e.g. F = 3 =&gt; bordăm cu 1 pixel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5 =&gt; bordăm cu 2 pixeli (valoare 0)</a:t>
            </a:r>
          </a:p>
          <a:p>
            <a:pPr lvl="0"/>
            <a:r>
              <a:rPr lang="en" sz="2000" dirty="0">
                <a:solidFill>
                  <a:srgbClr val="0000FF"/>
                </a:solidFill>
              </a:rPr>
              <a:t>       F = 7 =&gt; bordăm cu 3 pixeli (valoare 0)</a:t>
            </a:r>
          </a:p>
          <a:p>
            <a:pPr lvl="0" rtl="0">
              <a:spcBef>
                <a:spcPts val="0"/>
              </a:spcBef>
              <a:buNone/>
            </a:pPr>
            <a:endParaRPr sz="2000" dirty="0"/>
          </a:p>
          <a:p>
            <a:pPr lvl="0" rtl="0">
              <a:spcBef>
                <a:spcPts val="0"/>
              </a:spcBef>
              <a:buNone/>
            </a:pPr>
            <a:endParaRPr sz="2000" dirty="0"/>
          </a:p>
        </p:txBody>
      </p:sp>
      <p:graphicFrame>
        <p:nvGraphicFramePr>
          <p:cNvPr id="528" name="Shape 528"/>
          <p:cNvGraphicFramePr/>
          <p:nvPr>
            <p:extLst>
              <p:ext uri="{D42A27DB-BD31-4B8C-83A1-F6EECF244321}">
                <p14:modId xmlns:p14="http://schemas.microsoft.com/office/powerpoint/2010/main" val="2706824942"/>
              </p:ext>
            </p:extLst>
          </p:nvPr>
        </p:nvGraphicFramePr>
        <p:xfrm>
          <a:off x="377400" y="947175"/>
          <a:ext cx="2679975" cy="356589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2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977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934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</a:t>
                      </a:r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934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934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934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934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 txBox="1"/>
          <p:nvPr/>
        </p:nvSpPr>
        <p:spPr>
          <a:xfrm>
            <a:off x="212775" y="134026"/>
            <a:ext cx="8548200" cy="13020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Aplicând convoluții cu filtre de 5x5 în mod repetat pe un input de 32x32 micșorează volumul (32 =&gt; 28 =&gt; 24 ...)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/>
              <a:t>Micșorarea prea rapidă a volumului nu produce rezultate optime</a:t>
            </a:r>
          </a:p>
        </p:txBody>
      </p:sp>
      <p:sp>
        <p:nvSpPr>
          <p:cNvPr id="535" name="Shape 535"/>
          <p:cNvSpPr/>
          <p:nvPr/>
        </p:nvSpPr>
        <p:spPr>
          <a:xfrm>
            <a:off x="3593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6" name="Shape 536"/>
          <p:cNvSpPr txBox="1"/>
          <p:nvPr/>
        </p:nvSpPr>
        <p:spPr>
          <a:xfrm>
            <a:off x="9719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7" name="Shape 537"/>
          <p:cNvSpPr txBox="1"/>
          <p:nvPr/>
        </p:nvSpPr>
        <p:spPr>
          <a:xfrm>
            <a:off x="13362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538" name="Shape 538"/>
          <p:cNvSpPr txBox="1"/>
          <p:nvPr/>
        </p:nvSpPr>
        <p:spPr>
          <a:xfrm>
            <a:off x="3013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539" name="Shape 539"/>
          <p:cNvCxnSpPr/>
          <p:nvPr/>
        </p:nvCxnSpPr>
        <p:spPr>
          <a:xfrm>
            <a:off x="1664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0" name="Shape 540"/>
          <p:cNvSpPr txBox="1"/>
          <p:nvPr/>
        </p:nvSpPr>
        <p:spPr>
          <a:xfrm>
            <a:off x="1703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e.g. 6 filtre 5x5x3</a:t>
            </a:r>
          </a:p>
        </p:txBody>
      </p:sp>
      <p:sp>
        <p:nvSpPr>
          <p:cNvPr id="541" name="Shape 541"/>
          <p:cNvSpPr/>
          <p:nvPr/>
        </p:nvSpPr>
        <p:spPr>
          <a:xfrm>
            <a:off x="28739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2" name="Shape 542"/>
          <p:cNvSpPr txBox="1"/>
          <p:nvPr/>
        </p:nvSpPr>
        <p:spPr>
          <a:xfrm>
            <a:off x="34865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3" name="Shape 543"/>
          <p:cNvSpPr txBox="1"/>
          <p:nvPr/>
        </p:nvSpPr>
        <p:spPr>
          <a:xfrm>
            <a:off x="38508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544" name="Shape 544"/>
          <p:cNvSpPr txBox="1"/>
          <p:nvPr/>
        </p:nvSpPr>
        <p:spPr>
          <a:xfrm>
            <a:off x="2815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cxnSp>
        <p:nvCxnSpPr>
          <p:cNvPr id="545" name="Shape 545"/>
          <p:cNvCxnSpPr/>
          <p:nvPr/>
        </p:nvCxnSpPr>
        <p:spPr>
          <a:xfrm>
            <a:off x="44073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6" name="Shape 546"/>
          <p:cNvSpPr txBox="1"/>
          <p:nvPr/>
        </p:nvSpPr>
        <p:spPr>
          <a:xfrm>
            <a:off x="4446635" y="2876050"/>
            <a:ext cx="10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e.g. 10 filtre 5x5x</a:t>
            </a:r>
            <a:r>
              <a:rPr lang="en" sz="1800" b="1" dirty="0">
                <a:solidFill>
                  <a:srgbClr val="38761D"/>
                </a:solidFill>
              </a:rPr>
              <a:t>6</a:t>
            </a:r>
            <a:endParaRPr lang="en" sz="1800" dirty="0">
              <a:solidFill>
                <a:srgbClr val="38761D"/>
              </a:solidFill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5617110" y="1583150"/>
            <a:ext cx="956400" cy="2757900"/>
          </a:xfrm>
          <a:prstGeom prst="cube">
            <a:avLst>
              <a:gd name="adj" fmla="val 77711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48" name="Shape 548"/>
          <p:cNvCxnSpPr/>
          <p:nvPr/>
        </p:nvCxnSpPr>
        <p:spPr>
          <a:xfrm>
            <a:off x="6998110" y="2861800"/>
            <a:ext cx="987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49" name="Shape 549"/>
          <p:cNvSpPr txBox="1"/>
          <p:nvPr/>
        </p:nvSpPr>
        <p:spPr>
          <a:xfrm>
            <a:off x="7037435" y="2876050"/>
            <a:ext cx="9875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CONV,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ReLU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8254035" y="2617000"/>
            <a:ext cx="956400" cy="35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….</a:t>
            </a:r>
          </a:p>
        </p:txBody>
      </p:sp>
      <p:sp>
        <p:nvSpPr>
          <p:cNvPr id="551" name="Shape 551"/>
          <p:cNvSpPr txBox="1"/>
          <p:nvPr/>
        </p:nvSpPr>
        <p:spPr>
          <a:xfrm>
            <a:off x="5482922" y="42747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  <p:sp>
        <p:nvSpPr>
          <p:cNvPr id="552" name="Shape 552"/>
          <p:cNvSpPr txBox="1"/>
          <p:nvPr/>
        </p:nvSpPr>
        <p:spPr>
          <a:xfrm>
            <a:off x="6229735" y="38831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  <p:sp>
        <p:nvSpPr>
          <p:cNvPr id="553" name="Shape 553"/>
          <p:cNvSpPr txBox="1"/>
          <p:nvPr/>
        </p:nvSpPr>
        <p:spPr>
          <a:xfrm>
            <a:off x="6594035" y="18099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 ?</a:t>
            </a:r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5721299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>
                <a:solidFill>
                  <a:srgbClr val="0000FF"/>
                </a:solidFill>
              </a:rPr>
              <a:t>32x32</a:t>
            </a:r>
            <a:r>
              <a:rPr lang="en" sz="2600" b="1" dirty="0"/>
              <a:t>x3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</a:t>
            </a:r>
            <a:r>
              <a:rPr lang="en" sz="2600" dirty="0">
                <a:solidFill>
                  <a:srgbClr val="008000"/>
                </a:solidFill>
              </a:rPr>
              <a:t>1</a:t>
            </a:r>
            <a:r>
              <a:rPr lang="en" sz="2600" dirty="0"/>
              <a:t>, bordură </a:t>
            </a:r>
            <a:r>
              <a:rPr lang="en" sz="2600" dirty="0">
                <a:solidFill>
                  <a:srgbClr val="FF6600"/>
                </a:solidFill>
              </a:rPr>
              <a:t>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Mărimea volumului de output:</a:t>
            </a:r>
          </a:p>
          <a:p>
            <a:pPr lvl="0"/>
            <a:r>
              <a:rPr lang="en" sz="2800" dirty="0"/>
              <a:t>(</a:t>
            </a:r>
            <a:r>
              <a:rPr lang="en" sz="2800" dirty="0">
                <a:solidFill>
                  <a:srgbClr val="0000FF"/>
                </a:solidFill>
              </a:rPr>
              <a:t>32</a:t>
            </a:r>
            <a:r>
              <a:rPr lang="en" sz="2800" dirty="0"/>
              <a:t>+2*</a:t>
            </a:r>
            <a:r>
              <a:rPr lang="en" sz="2800" dirty="0">
                <a:solidFill>
                  <a:srgbClr val="FF6600"/>
                </a:solidFill>
              </a:rPr>
              <a:t>2</a:t>
            </a:r>
            <a:r>
              <a:rPr lang="en" sz="2800" dirty="0">
                <a:solidFill>
                  <a:schemeClr val="dk1"/>
                </a:solidFill>
              </a:rPr>
              <a:t>-</a:t>
            </a:r>
            <a:r>
              <a:rPr lang="en" sz="2800" dirty="0">
                <a:solidFill>
                  <a:srgbClr val="FF00FF"/>
                </a:solidFill>
              </a:rPr>
              <a:t>5</a:t>
            </a:r>
            <a:r>
              <a:rPr lang="en" sz="2800" dirty="0"/>
              <a:t>)/</a:t>
            </a:r>
            <a:r>
              <a:rPr lang="en" sz="2800" dirty="0">
                <a:solidFill>
                  <a:srgbClr val="38761D"/>
                </a:solidFill>
              </a:rPr>
              <a:t>1</a:t>
            </a:r>
            <a:r>
              <a:rPr lang="en" sz="2800" dirty="0"/>
              <a:t>+1 = 32, deci volumul este </a:t>
            </a:r>
            <a:r>
              <a:rPr lang="en" sz="2800" b="1" dirty="0"/>
              <a:t>32x32x</a:t>
            </a:r>
            <a:r>
              <a:rPr lang="en" sz="2800" b="1" dirty="0">
                <a:solidFill>
                  <a:srgbClr val="FF0000"/>
                </a:solidFill>
              </a:rPr>
              <a:t>10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1687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10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9077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Rețele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neuronale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funcții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universale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aproximare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TextShape 2"/>
              <p:cNvSpPr txBox="1"/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Teorema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Aproximării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O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tip feed-forward cu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având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finit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orice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continuă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definite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subset compact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Deși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neronale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cu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două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aproximare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lățimea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perceptroni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acestor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fi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mare.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preferăm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adânci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(cu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solidFill>
                      <a:srgbClr val="FF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blipFill>
                <a:blip r:embed="rId2"/>
                <a:stretch>
                  <a:fillRect l="-909" r="-1061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136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Shape 559"/>
          <p:cNvSpPr txBox="1"/>
          <p:nvPr/>
        </p:nvSpPr>
        <p:spPr>
          <a:xfrm>
            <a:off x="264125" y="209475"/>
            <a:ext cx="3014699" cy="73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Exemplu: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02800" y="1293275"/>
            <a:ext cx="6049508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600" dirty="0"/>
              <a:t>Volum de input: </a:t>
            </a:r>
            <a:r>
              <a:rPr lang="en" sz="2600" b="1" dirty="0"/>
              <a:t>32x32x</a:t>
            </a:r>
            <a:r>
              <a:rPr lang="en" sz="2600" b="1" dirty="0">
                <a:solidFill>
                  <a:schemeClr val="accent1">
                    <a:lumMod val="75000"/>
                  </a:schemeClr>
                </a:solidFill>
              </a:rPr>
              <a:t>3</a:t>
            </a:r>
          </a:p>
          <a:p>
            <a:pPr lvl="0"/>
            <a:r>
              <a:rPr lang="en" sz="2600" dirty="0">
                <a:solidFill>
                  <a:srgbClr val="FF0000"/>
                </a:solidFill>
              </a:rPr>
              <a:t>10</a:t>
            </a:r>
            <a:r>
              <a:rPr lang="en" sz="2600" dirty="0"/>
              <a:t> filtre de </a:t>
            </a:r>
            <a:r>
              <a:rPr lang="en" sz="2600" dirty="0">
                <a:solidFill>
                  <a:srgbClr val="FF00FF"/>
                </a:solidFill>
              </a:rPr>
              <a:t>5x5</a:t>
            </a:r>
            <a:r>
              <a:rPr lang="en" sz="2600" dirty="0"/>
              <a:t> cu stride 1, bordură 2</a:t>
            </a:r>
          </a:p>
          <a:p>
            <a:pPr lvl="0" rtl="0">
              <a:spcBef>
                <a:spcPts val="0"/>
              </a:spcBef>
              <a:buNone/>
            </a:pPr>
            <a:endParaRPr sz="2600" dirty="0"/>
          </a:p>
          <a:p>
            <a:pPr lvl="0" rtl="0">
              <a:spcBef>
                <a:spcPts val="0"/>
              </a:spcBef>
              <a:buNone/>
            </a:pPr>
            <a:r>
              <a:rPr lang="en" sz="2600" dirty="0"/>
              <a:t>Numărul de parametrii al acestui strat: ?</a:t>
            </a:r>
          </a:p>
          <a:p>
            <a:pPr lvl="0"/>
            <a:r>
              <a:rPr lang="en" sz="2800" dirty="0"/>
              <a:t>Fiecare filtru are </a:t>
            </a:r>
            <a:r>
              <a:rPr lang="en" sz="2800" dirty="0">
                <a:solidFill>
                  <a:srgbClr val="FF00FF"/>
                </a:solidFill>
              </a:rPr>
              <a:t>5*5</a:t>
            </a:r>
            <a:r>
              <a:rPr lang="en" sz="2800" dirty="0"/>
              <a:t>*</a:t>
            </a:r>
            <a:r>
              <a:rPr lang="en" sz="2800" dirty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" sz="2800" dirty="0"/>
              <a:t> + 1 =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 parametrii                    </a:t>
            </a:r>
            <a:r>
              <a:rPr lang="en" sz="1800" dirty="0"/>
              <a:t>(+1 pentru bias)</a:t>
            </a:r>
          </a:p>
          <a:p>
            <a:pPr lvl="0"/>
            <a:r>
              <a:rPr lang="en" sz="2800" dirty="0"/>
              <a:t>=&gt; </a:t>
            </a:r>
            <a:r>
              <a:rPr lang="en" sz="2800" dirty="0">
                <a:solidFill>
                  <a:srgbClr val="38761D"/>
                </a:solidFill>
              </a:rPr>
              <a:t>76</a:t>
            </a:r>
            <a:r>
              <a:rPr lang="en" sz="2800" dirty="0"/>
              <a:t>*</a:t>
            </a:r>
            <a:r>
              <a:rPr lang="en" sz="2800" dirty="0">
                <a:solidFill>
                  <a:srgbClr val="FF0000"/>
                </a:solidFill>
              </a:rPr>
              <a:t>10</a:t>
            </a:r>
            <a:r>
              <a:rPr lang="en" sz="2800" dirty="0"/>
              <a:t> = </a:t>
            </a:r>
            <a:r>
              <a:rPr lang="en" sz="2800" b="1" dirty="0"/>
              <a:t>760</a:t>
            </a:r>
          </a:p>
          <a:p>
            <a:pPr lvl="0" rtl="0">
              <a:spcBef>
                <a:spcPts val="0"/>
              </a:spcBef>
              <a:buNone/>
            </a:pPr>
            <a:endParaRPr lang="en" sz="2600" dirty="0"/>
          </a:p>
        </p:txBody>
      </p:sp>
      <p:sp>
        <p:nvSpPr>
          <p:cNvPr id="561" name="Shape 561"/>
          <p:cNvSpPr/>
          <p:nvPr/>
        </p:nvSpPr>
        <p:spPr>
          <a:xfrm>
            <a:off x="6564404" y="159188"/>
            <a:ext cx="713400" cy="20574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62" name="Shape 562"/>
          <p:cNvCxnSpPr/>
          <p:nvPr/>
        </p:nvCxnSpPr>
        <p:spPr>
          <a:xfrm>
            <a:off x="7385371" y="1093509"/>
            <a:ext cx="73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63" name="Shape 563"/>
          <p:cNvSpPr/>
          <p:nvPr/>
        </p:nvSpPr>
        <p:spPr>
          <a:xfrm>
            <a:off x="8287868" y="139650"/>
            <a:ext cx="713400" cy="2057400"/>
          </a:xfrm>
          <a:prstGeom prst="cube">
            <a:avLst>
              <a:gd name="adj" fmla="val 77711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20902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Shape 6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472" y="742631"/>
            <a:ext cx="8247010" cy="3995446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Shape 606"/>
          <p:cNvSpPr txBox="1"/>
          <p:nvPr/>
        </p:nvSpPr>
        <p:spPr>
          <a:xfrm>
            <a:off x="4099785" y="324806"/>
            <a:ext cx="4791600" cy="23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K = (puteri ale lui 2, e.g. 32, 64, 128, 512)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3, S = 1, P = 1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1, P = 2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5, S = 2, P = ? (orice se încadrează)</a:t>
            </a:r>
          </a:p>
          <a:p>
            <a:pPr marL="457200" lvl="0" indent="-3429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1800" dirty="0">
                <a:solidFill>
                  <a:srgbClr val="FF0000"/>
                </a:solidFill>
              </a:rPr>
              <a:t>F = 1, S = 1, P = 0</a:t>
            </a:r>
          </a:p>
        </p:txBody>
      </p:sp>
      <p:sp>
        <p:nvSpPr>
          <p:cNvPr id="607" name="Shape 607"/>
          <p:cNvSpPr/>
          <p:nvPr/>
        </p:nvSpPr>
        <p:spPr>
          <a:xfrm>
            <a:off x="816300" y="1723345"/>
            <a:ext cx="2966099" cy="1002271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6" grpId="0"/>
      <p:bldP spid="60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Shape 613"/>
          <p:cNvSpPr txBox="1"/>
          <p:nvPr/>
        </p:nvSpPr>
        <p:spPr>
          <a:xfrm>
            <a:off x="345649" y="187900"/>
            <a:ext cx="84999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Are sens să folosim chiar filtre de 1x1</a:t>
            </a:r>
          </a:p>
        </p:txBody>
      </p:sp>
      <p:sp>
        <p:nvSpPr>
          <p:cNvPr id="614" name="Shape 614"/>
          <p:cNvSpPr/>
          <p:nvPr/>
        </p:nvSpPr>
        <p:spPr>
          <a:xfrm>
            <a:off x="919454" y="1304874"/>
            <a:ext cx="1685999" cy="2702700"/>
          </a:xfrm>
          <a:prstGeom prst="cube">
            <a:avLst>
              <a:gd name="adj" fmla="val 41438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 txBox="1"/>
          <p:nvPr/>
        </p:nvSpPr>
        <p:spPr>
          <a:xfrm>
            <a:off x="1173704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64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207529" y="35824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17" name="Shape 617"/>
          <p:cNvSpPr txBox="1"/>
          <p:nvPr/>
        </p:nvSpPr>
        <p:spPr>
          <a:xfrm>
            <a:off x="2610754" y="2146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cxnSp>
        <p:nvCxnSpPr>
          <p:cNvPr id="618" name="Shape 618"/>
          <p:cNvCxnSpPr/>
          <p:nvPr/>
        </p:nvCxnSpPr>
        <p:spPr>
          <a:xfrm>
            <a:off x="3782554" y="2683524"/>
            <a:ext cx="1556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19" name="Shape 619"/>
          <p:cNvSpPr txBox="1"/>
          <p:nvPr/>
        </p:nvSpPr>
        <p:spPr>
          <a:xfrm>
            <a:off x="3836254" y="1917974"/>
            <a:ext cx="1780500" cy="42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1x1 convoluție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cu 32 de filtre</a:t>
            </a:r>
          </a:p>
        </p:txBody>
      </p:sp>
      <p:sp>
        <p:nvSpPr>
          <p:cNvPr id="620" name="Shape 620"/>
          <p:cNvSpPr/>
          <p:nvPr/>
        </p:nvSpPr>
        <p:spPr>
          <a:xfrm>
            <a:off x="6091229" y="1304874"/>
            <a:ext cx="1149300" cy="2702700"/>
          </a:xfrm>
          <a:prstGeom prst="cube">
            <a:avLst>
              <a:gd name="adj" fmla="val 4973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 txBox="1"/>
          <p:nvPr/>
        </p:nvSpPr>
        <p:spPr>
          <a:xfrm>
            <a:off x="6113429" y="3971599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622" name="Shape 622"/>
          <p:cNvSpPr txBox="1"/>
          <p:nvPr/>
        </p:nvSpPr>
        <p:spPr>
          <a:xfrm>
            <a:off x="7071054" y="3658674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3" name="Shape 623"/>
          <p:cNvSpPr txBox="1"/>
          <p:nvPr/>
        </p:nvSpPr>
        <p:spPr>
          <a:xfrm>
            <a:off x="7447129" y="2325561"/>
            <a:ext cx="482999" cy="348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56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3433354" y="2700974"/>
            <a:ext cx="2854199" cy="60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(fiecare filtru are dimensiunea 1x1x64 și calculează produsul scalar pe adâncime)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641962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2238212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748712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768212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904412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930512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838062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1202362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67449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225437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2483287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1352213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930511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2578362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3074537" y="2898152"/>
            <a:ext cx="4232848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8620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744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375" y="728426"/>
            <a:ext cx="3181808" cy="18154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3" name="Shape 692"/>
          <p:cNvSpPr txBox="1"/>
          <p:nvPr/>
        </p:nvSpPr>
        <p:spPr>
          <a:xfrm>
            <a:off x="5660032" y="2519050"/>
            <a:ext cx="2982000" cy="704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mr-IN" sz="1800" dirty="0">
                <a:solidFill>
                  <a:srgbClr val="38761D"/>
                </a:solidFill>
              </a:rPr>
              <a:t>…</a:t>
            </a:r>
            <a:r>
              <a:rPr lang="en" sz="1800" dirty="0">
                <a:solidFill>
                  <a:srgbClr val="38761D"/>
                </a:solidFill>
              </a:rPr>
              <a:t>este doar un neuron cu </a:t>
            </a:r>
            <a:r>
              <a:rPr lang="en" sz="1800">
                <a:solidFill>
                  <a:srgbClr val="38761D"/>
                </a:solidFill>
              </a:rPr>
              <a:t>conexiuni locale</a:t>
            </a:r>
            <a:endParaRPr lang="en" sz="1800" dirty="0">
              <a:solidFill>
                <a:srgbClr val="3876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00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" name="Shape 699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700"/>
          <p:cNvSpPr/>
          <p:nvPr/>
        </p:nvSpPr>
        <p:spPr>
          <a:xfrm>
            <a:off x="2259200" y="2555525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6" name="Shape 701"/>
          <p:cNvCxnSpPr>
            <a:endCxn id="25" idx="2"/>
          </p:cNvCxnSpPr>
          <p:nvPr/>
        </p:nvCxnSpPr>
        <p:spPr>
          <a:xfrm rot="10800000" flipH="1">
            <a:off x="769700" y="2696674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702"/>
          <p:cNvCxnSpPr>
            <a:endCxn id="25" idx="2"/>
          </p:cNvCxnSpPr>
          <p:nvPr/>
        </p:nvCxnSpPr>
        <p:spPr>
          <a:xfrm>
            <a:off x="789200" y="2459374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703"/>
          <p:cNvCxnSpPr>
            <a:endCxn id="25" idx="2"/>
          </p:cNvCxnSpPr>
          <p:nvPr/>
        </p:nvCxnSpPr>
        <p:spPr>
          <a:xfrm>
            <a:off x="925400" y="2309974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9" name="Shape 704"/>
          <p:cNvCxnSpPr>
            <a:endCxn id="25" idx="2"/>
          </p:cNvCxnSpPr>
          <p:nvPr/>
        </p:nvCxnSpPr>
        <p:spPr>
          <a:xfrm rot="10800000" flipH="1">
            <a:off x="951500" y="2696674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0" name="Shape 705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1" name="Shape 706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32" name="Shape 707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3" name="Shape 708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710"/>
          <p:cNvSpPr txBox="1"/>
          <p:nvPr/>
        </p:nvSpPr>
        <p:spPr>
          <a:xfrm>
            <a:off x="3315099" y="2309974"/>
            <a:ext cx="5750747" cy="241833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Un activation map este matrice cu output-urile a 28x28 neuroni: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Fiecare este conectat la o regiune mică din input</a:t>
            </a:r>
          </a:p>
          <a:p>
            <a:pPr marL="457200" lvl="0" indent="-342900" rtl="0">
              <a:spcBef>
                <a:spcPts val="0"/>
              </a:spcBef>
              <a:buClr>
                <a:srgbClr val="38761D"/>
              </a:buClr>
              <a:buSzPct val="100000"/>
              <a:buAutoNum type="arabicPeriod"/>
            </a:pPr>
            <a:r>
              <a:rPr lang="en" sz="1800" dirty="0">
                <a:solidFill>
                  <a:srgbClr val="38761D"/>
                </a:solidFill>
              </a:rPr>
              <a:t>Toții neuronii au aceeși parametrii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38761D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filtru 5x5 = câmp receptiv de 5x5 pentru fiecare neuron</a:t>
            </a:r>
          </a:p>
        </p:txBody>
      </p:sp>
      <p:sp>
        <p:nvSpPr>
          <p:cNvPr id="35" name="Shape 711"/>
          <p:cNvSpPr/>
          <p:nvPr/>
        </p:nvSpPr>
        <p:spPr>
          <a:xfrm>
            <a:off x="2043650" y="1317725"/>
            <a:ext cx="713400" cy="2757900"/>
          </a:xfrm>
          <a:prstGeom prst="cube">
            <a:avLst>
              <a:gd name="adj" fmla="val 77711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712"/>
          <p:cNvSpPr txBox="1"/>
          <p:nvPr/>
        </p:nvSpPr>
        <p:spPr>
          <a:xfrm>
            <a:off x="2461600" y="36732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37" name="Shape 713"/>
          <p:cNvSpPr txBox="1"/>
          <p:nvPr/>
        </p:nvSpPr>
        <p:spPr>
          <a:xfrm>
            <a:off x="2766400" y="23016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998832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Stratul convoluțional din punct de vedere biologic</a:t>
            </a:r>
          </a:p>
        </p:txBody>
      </p:sp>
      <p:pic>
        <p:nvPicPr>
          <p:cNvPr id="22" name="Shape 6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123" y="728426"/>
            <a:ext cx="2775059" cy="158332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8" name="Shape 720"/>
          <p:cNvSpPr/>
          <p:nvPr/>
        </p:nvSpPr>
        <p:spPr>
          <a:xfrm>
            <a:off x="662950" y="228972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721"/>
          <p:cNvSpPr txBox="1"/>
          <p:nvPr/>
        </p:nvSpPr>
        <p:spPr>
          <a:xfrm>
            <a:off x="859050" y="361772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0" name="Shape 722"/>
          <p:cNvSpPr txBox="1"/>
          <p:nvPr/>
        </p:nvSpPr>
        <p:spPr>
          <a:xfrm>
            <a:off x="1223350" y="1544550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3" name="Shape 723"/>
          <p:cNvSpPr txBox="1"/>
          <p:nvPr/>
        </p:nvSpPr>
        <p:spPr>
          <a:xfrm>
            <a:off x="188437" y="400935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38" name="Shape 724"/>
          <p:cNvSpPr/>
          <p:nvPr/>
        </p:nvSpPr>
        <p:spPr>
          <a:xfrm>
            <a:off x="246425" y="1317725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726"/>
          <p:cNvSpPr/>
          <p:nvPr/>
        </p:nvSpPr>
        <p:spPr>
          <a:xfrm>
            <a:off x="2254241" y="2313254"/>
            <a:ext cx="2027699" cy="620099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727"/>
          <p:cNvSpPr/>
          <p:nvPr/>
        </p:nvSpPr>
        <p:spPr>
          <a:xfrm>
            <a:off x="2254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728"/>
          <p:cNvSpPr/>
          <p:nvPr/>
        </p:nvSpPr>
        <p:spPr>
          <a:xfrm>
            <a:off x="2635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729"/>
          <p:cNvSpPr/>
          <p:nvPr/>
        </p:nvSpPr>
        <p:spPr>
          <a:xfrm>
            <a:off x="3016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730"/>
          <p:cNvSpPr/>
          <p:nvPr/>
        </p:nvSpPr>
        <p:spPr>
          <a:xfrm>
            <a:off x="3397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731"/>
          <p:cNvSpPr/>
          <p:nvPr/>
        </p:nvSpPr>
        <p:spPr>
          <a:xfrm>
            <a:off x="3778241" y="2536800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732"/>
          <p:cNvSpPr/>
          <p:nvPr/>
        </p:nvSpPr>
        <p:spPr>
          <a:xfrm>
            <a:off x="1750866" y="1322100"/>
            <a:ext cx="2850600" cy="2850600"/>
          </a:xfrm>
          <a:prstGeom prst="cube">
            <a:avLst>
              <a:gd name="adj" fmla="val 25000"/>
            </a:avLst>
          </a:prstGeom>
          <a:solidFill>
            <a:srgbClr val="C9DAF8">
              <a:alpha val="4269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733"/>
          <p:cNvSpPr txBox="1"/>
          <p:nvPr/>
        </p:nvSpPr>
        <p:spPr>
          <a:xfrm>
            <a:off x="4722975" y="214977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7" name="Shape 734"/>
          <p:cNvSpPr txBox="1"/>
          <p:nvPr/>
        </p:nvSpPr>
        <p:spPr>
          <a:xfrm>
            <a:off x="4297650" y="3617725"/>
            <a:ext cx="5486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28</a:t>
            </a:r>
          </a:p>
        </p:txBody>
      </p:sp>
      <p:sp>
        <p:nvSpPr>
          <p:cNvPr id="48" name="Shape 735"/>
          <p:cNvSpPr txBox="1"/>
          <p:nvPr/>
        </p:nvSpPr>
        <p:spPr>
          <a:xfrm>
            <a:off x="5392615" y="2383692"/>
            <a:ext cx="3764660" cy="24520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cu 5 filtre,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stratul convoluțional este format din neuroni aranjați într-un grid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(28x28x5)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Pentru o regiune vor fi 5 neuroni diferiți (toți primesc același input)</a:t>
            </a:r>
          </a:p>
        </p:txBody>
      </p:sp>
      <p:sp>
        <p:nvSpPr>
          <p:cNvPr id="49" name="Shape 736"/>
          <p:cNvSpPr txBox="1"/>
          <p:nvPr/>
        </p:nvSpPr>
        <p:spPr>
          <a:xfrm>
            <a:off x="2606737" y="4096507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9707593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Shape 7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88370"/>
            <a:ext cx="9143999" cy="4378919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Shape 743"/>
          <p:cNvSpPr txBox="1"/>
          <p:nvPr/>
        </p:nvSpPr>
        <p:spPr>
          <a:xfrm>
            <a:off x="43175" y="37651"/>
            <a:ext cx="6394748" cy="4256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Mai avem de discutat despre două tipuri de straturi: POOL, FC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Shape 7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5026" y="1766423"/>
            <a:ext cx="3996924" cy="31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Shape 750"/>
          <p:cNvSpPr txBox="1"/>
          <p:nvPr/>
        </p:nvSpPr>
        <p:spPr>
          <a:xfrm>
            <a:off x="222200" y="36325"/>
            <a:ext cx="8810699" cy="16537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Stratul de pooling</a:t>
            </a:r>
          </a:p>
          <a:p>
            <a:pPr lvl="0" algn="ctr" rtl="0">
              <a:spcBef>
                <a:spcPts val="0"/>
              </a:spcBef>
              <a:buNone/>
            </a:pPr>
            <a:endParaRPr lang="en" sz="20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>
                <a:solidFill>
                  <a:schemeClr val="dk1"/>
                </a:solidFill>
              </a:rPr>
              <a:t>Reduce reprezentarea, permite o utilizare mai ușoară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Operează pe fiecare activation map în parte: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6" name="Shape 756"/>
          <p:cNvGraphicFramePr/>
          <p:nvPr/>
        </p:nvGraphicFramePr>
        <p:xfrm>
          <a:off x="952500" y="1409700"/>
          <a:ext cx="2423500" cy="242350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5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7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0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1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2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57" name="Shape 757"/>
          <p:cNvSpPr txBox="1"/>
          <p:nvPr/>
        </p:nvSpPr>
        <p:spPr>
          <a:xfrm>
            <a:off x="896693" y="805725"/>
            <a:ext cx="3232855" cy="564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activation map</a:t>
            </a:r>
          </a:p>
        </p:txBody>
      </p:sp>
      <p:cxnSp>
        <p:nvCxnSpPr>
          <p:cNvPr id="758" name="Shape 758"/>
          <p:cNvCxnSpPr/>
          <p:nvPr/>
        </p:nvCxnSpPr>
        <p:spPr>
          <a:xfrm rot="10800000">
            <a:off x="642925" y="1439450"/>
            <a:ext cx="0" cy="2363999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59" name="Shape 759"/>
          <p:cNvSpPr txBox="1"/>
          <p:nvPr/>
        </p:nvSpPr>
        <p:spPr>
          <a:xfrm>
            <a:off x="277525" y="1563825"/>
            <a:ext cx="389699" cy="4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760" name="Shape 760"/>
          <p:cNvCxnSpPr/>
          <p:nvPr/>
        </p:nvCxnSpPr>
        <p:spPr>
          <a:xfrm>
            <a:off x="926000" y="4150675"/>
            <a:ext cx="2476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1" name="Shape 761"/>
          <p:cNvSpPr txBox="1"/>
          <p:nvPr/>
        </p:nvSpPr>
        <p:spPr>
          <a:xfrm>
            <a:off x="2878275" y="4081025"/>
            <a:ext cx="389699" cy="36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y</a:t>
            </a:r>
          </a:p>
        </p:txBody>
      </p:sp>
      <p:cxnSp>
        <p:nvCxnSpPr>
          <p:cNvPr id="762" name="Shape 762"/>
          <p:cNvCxnSpPr/>
          <p:nvPr/>
        </p:nvCxnSpPr>
        <p:spPr>
          <a:xfrm>
            <a:off x="3753700" y="2621450"/>
            <a:ext cx="20328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63" name="Shape 763"/>
          <p:cNvSpPr txBox="1"/>
          <p:nvPr/>
        </p:nvSpPr>
        <p:spPr>
          <a:xfrm>
            <a:off x="3446357" y="1788525"/>
            <a:ext cx="2675700" cy="72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max pooling cu filtre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de 2x2 și stride 2</a:t>
            </a:r>
          </a:p>
        </p:txBody>
      </p:sp>
      <p:graphicFrame>
        <p:nvGraphicFramePr>
          <p:cNvPr id="764" name="Shape 764"/>
          <p:cNvGraphicFramePr/>
          <p:nvPr/>
        </p:nvGraphicFramePr>
        <p:xfrm>
          <a:off x="6622250" y="1976625"/>
          <a:ext cx="1211750" cy="1211750"/>
        </p:xfrm>
        <a:graphic>
          <a:graphicData uri="http://schemas.openxmlformats.org/drawingml/2006/table">
            <a:tbl>
              <a:tblPr>
                <a:noFill/>
                <a:tableStyleId>{A1A66B38-5008-4EB1-977E-EC44ADA88DE1}</a:tableStyleId>
              </a:tblPr>
              <a:tblGrid>
                <a:gridCol w="60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6</a:t>
                      </a:r>
                    </a:p>
                  </a:txBody>
                  <a:tcPr marL="91425" marR="91425" marT="91425" marB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8</a:t>
                      </a:r>
                    </a:p>
                  </a:txBody>
                  <a:tcPr marL="91425" marR="91425" marT="91425" marB="91425">
                    <a:solidFill>
                      <a:srgbClr val="D9EA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5875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3</a:t>
                      </a:r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2400"/>
                        <a:t>4</a:t>
                      </a:r>
                    </a:p>
                  </a:txBody>
                  <a:tcPr marL="91425" marR="91425" marT="91425" marB="91425"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65" name="Shape 765"/>
          <p:cNvSpPr txBox="1"/>
          <p:nvPr/>
        </p:nvSpPr>
        <p:spPr>
          <a:xfrm>
            <a:off x="420077" y="47475"/>
            <a:ext cx="8255000" cy="662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MAX Pooling</a:t>
            </a:r>
            <a:endParaRPr sz="3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7" name="Shape 7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62" y="1136875"/>
            <a:ext cx="6488847" cy="2868510"/>
          </a:xfrm>
          <a:prstGeom prst="rect">
            <a:avLst/>
          </a:prstGeom>
          <a:noFill/>
          <a:ln>
            <a:noFill/>
          </a:ln>
        </p:spPr>
      </p:pic>
      <p:sp>
        <p:nvSpPr>
          <p:cNvPr id="778" name="Shape 778"/>
          <p:cNvSpPr txBox="1"/>
          <p:nvPr/>
        </p:nvSpPr>
        <p:spPr>
          <a:xfrm>
            <a:off x="5852800" y="547200"/>
            <a:ext cx="3029399" cy="3132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Setări comune: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2, S = 2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F = 3, S = 2</a:t>
            </a:r>
          </a:p>
        </p:txBody>
      </p:sp>
      <p:sp>
        <p:nvSpPr>
          <p:cNvPr id="5" name="Shape 607"/>
          <p:cNvSpPr/>
          <p:nvPr/>
        </p:nvSpPr>
        <p:spPr>
          <a:xfrm>
            <a:off x="816301" y="1723346"/>
            <a:ext cx="2456392" cy="57242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" grpId="0"/>
      <p:bldP spid="5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/>
          <p:nvPr/>
        </p:nvSpPr>
        <p:spPr>
          <a:xfrm>
            <a:off x="170825" y="-417700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ctr"/>
            <a:r>
              <a:rPr lang="en-US" sz="3600" dirty="0" err="1"/>
              <a:t>Rețele</a:t>
            </a:r>
            <a:r>
              <a:rPr lang="en-US" sz="3600" dirty="0"/>
              <a:t> </a:t>
            </a:r>
            <a:r>
              <a:rPr lang="en-US" sz="3600" dirty="0" err="1"/>
              <a:t>neuronale</a:t>
            </a:r>
            <a:r>
              <a:rPr lang="en-US" sz="3600" dirty="0"/>
              <a:t> </a:t>
            </a:r>
            <a:r>
              <a:rPr lang="en-US" sz="3600" dirty="0" err="1"/>
              <a:t>convoluționale</a:t>
            </a:r>
            <a:endParaRPr lang="en-US" sz="36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 algn="ctr" rtl="0">
              <a:spcBef>
                <a:spcPts val="0"/>
              </a:spcBef>
              <a:buNone/>
            </a:pPr>
            <a:endParaRPr sz="36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55" y="1506486"/>
            <a:ext cx="8104631" cy="223171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Shape 108"/>
          <p:cNvSpPr txBox="1"/>
          <p:nvPr/>
        </p:nvSpPr>
        <p:spPr>
          <a:xfrm>
            <a:off x="6654125" y="4530352"/>
            <a:ext cx="2389500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/>
              <a:t>[LeNet-5, LeCun 1998]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Shape 784"/>
          <p:cNvSpPr txBox="1"/>
          <p:nvPr/>
        </p:nvSpPr>
        <p:spPr>
          <a:xfrm>
            <a:off x="238075" y="106300"/>
            <a:ext cx="8810699" cy="1652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Straturi cu conexiuni complete (FC layer)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endParaRPr lang="en"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Conține neuroni conectați cu întregul volum de input, ca în rețelele neuronale obișnuite</a:t>
            </a:r>
            <a:endParaRPr sz="1800" dirty="0"/>
          </a:p>
        </p:txBody>
      </p:sp>
      <p:pic>
        <p:nvPicPr>
          <p:cNvPr id="785" name="Shape 7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271" y="1871086"/>
            <a:ext cx="6164923" cy="295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Shape 798"/>
          <p:cNvSpPr txBox="1"/>
          <p:nvPr/>
        </p:nvSpPr>
        <p:spPr>
          <a:xfrm>
            <a:off x="38058" y="19442"/>
            <a:ext cx="7906800" cy="63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Studiu de caz: LeNet-5</a:t>
            </a:r>
          </a:p>
        </p:txBody>
      </p:sp>
      <p:pic>
        <p:nvPicPr>
          <p:cNvPr id="799" name="Shape 7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49" y="1243725"/>
            <a:ext cx="8645224" cy="2380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Shape 800"/>
          <p:cNvSpPr txBox="1"/>
          <p:nvPr/>
        </p:nvSpPr>
        <p:spPr>
          <a:xfrm>
            <a:off x="46876" y="580197"/>
            <a:ext cx="33227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[LeCun et al., 1998]</a:t>
            </a:r>
          </a:p>
        </p:txBody>
      </p:sp>
      <p:sp>
        <p:nvSpPr>
          <p:cNvPr id="801" name="Shape 801"/>
          <p:cNvSpPr txBox="1"/>
          <p:nvPr/>
        </p:nvSpPr>
        <p:spPr>
          <a:xfrm>
            <a:off x="323950" y="3624300"/>
            <a:ext cx="5449665" cy="11235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600" dirty="0"/>
              <a:t>Straturi convoluționale cu filtre de 5x5, aplicate cu stride 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Straturi de pooling cu filtre de 2x2, aplicate cu stride 2</a:t>
            </a:r>
          </a:p>
          <a:p>
            <a:pPr lvl="0">
              <a:spcBef>
                <a:spcPts val="0"/>
              </a:spcBef>
              <a:buNone/>
            </a:pPr>
            <a:r>
              <a:rPr lang="en" sz="1600" dirty="0"/>
              <a:t>Arhitectura este [CONV-POOL-CONV-POOL-CONV-FC]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281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(227-11) / 4 + 1 = 55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18842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 err="1"/>
              <a:t>Primul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(CONV1): 96 </a:t>
            </a:r>
            <a:r>
              <a:rPr lang="en-US" sz="1800" dirty="0" err="1"/>
              <a:t>filtre</a:t>
            </a:r>
            <a:r>
              <a:rPr lang="en-US" sz="1800" dirty="0"/>
              <a:t> de </a:t>
            </a:r>
            <a:r>
              <a:rPr lang="en" sz="1800" dirty="0"/>
              <a:t>11x11</a:t>
            </a:r>
            <a:r>
              <a:rPr lang="en-US" sz="1800" dirty="0"/>
              <a:t>, </a:t>
            </a:r>
            <a:r>
              <a:rPr lang="en-US" sz="1800" dirty="0" err="1"/>
              <a:t>aplicate</a:t>
            </a:r>
            <a:r>
              <a:rPr lang="en-US" sz="1800" dirty="0"/>
              <a:t> cu stride</a:t>
            </a:r>
            <a:r>
              <a:rPr lang="en" sz="1800" dirty="0"/>
              <a:t> 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[55x55x96]</a:t>
            </a:r>
          </a:p>
          <a:p>
            <a:r>
              <a:rPr lang="en" sz="1800" dirty="0"/>
              <a:t>Parametrii: (11*11*3)*96 = </a:t>
            </a:r>
            <a:r>
              <a:rPr lang="en" sz="1800" b="1" dirty="0"/>
              <a:t>35K</a:t>
            </a:r>
          </a:p>
        </p:txBody>
      </p:sp>
    </p:spTree>
    <p:extLst>
      <p:ext uri="{BB962C8B-B14F-4D97-AF65-F5344CB8AC3E}">
        <p14:creationId xmlns:p14="http://schemas.microsoft.com/office/powerpoint/2010/main" val="3694571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mărimea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volumului</a:t>
            </a:r>
            <a:r>
              <a:rPr lang="en-US" sz="1800" dirty="0">
                <a:solidFill>
                  <a:srgbClr val="0000FF"/>
                </a:solidFill>
              </a:rPr>
              <a:t> de output</a:t>
            </a:r>
            <a:r>
              <a:rPr lang="en" sz="1800" dirty="0">
                <a:solidFill>
                  <a:srgbClr val="0000FF"/>
                </a:solidFill>
              </a:rPr>
              <a:t>? Hint: (55-3) / 2 + 1 = 27</a:t>
            </a:r>
          </a:p>
        </p:txBody>
      </p:sp>
    </p:spTree>
    <p:extLst>
      <p:ext uri="{BB962C8B-B14F-4D97-AF65-F5344CB8AC3E}">
        <p14:creationId xmlns:p14="http://schemas.microsoft.com/office/powerpoint/2010/main" val="313367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/>
            <a:r>
              <a:rPr lang="en" sz="1800" dirty="0">
                <a:solidFill>
                  <a:srgbClr val="0000FF"/>
                </a:solidFill>
              </a:rPr>
              <a:t>Q: </a:t>
            </a:r>
            <a:r>
              <a:rPr lang="en-US" sz="1800" dirty="0">
                <a:solidFill>
                  <a:srgbClr val="0000FF"/>
                </a:solidFill>
              </a:rPr>
              <a:t>Care </a:t>
            </a:r>
            <a:r>
              <a:rPr lang="en-US" sz="1800" dirty="0" err="1">
                <a:solidFill>
                  <a:srgbClr val="0000FF"/>
                </a:solidFill>
              </a:rPr>
              <a:t>este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numărul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parametrilor</a:t>
            </a:r>
            <a:r>
              <a:rPr lang="en-US" sz="1800" dirty="0">
                <a:solidFill>
                  <a:srgbClr val="0000FF"/>
                </a:solidFill>
              </a:rPr>
              <a:t> din </a:t>
            </a:r>
            <a:r>
              <a:rPr lang="en-US" sz="1800" dirty="0" err="1">
                <a:solidFill>
                  <a:srgbClr val="0000FF"/>
                </a:solidFill>
              </a:rPr>
              <a:t>acest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 err="1">
                <a:solidFill>
                  <a:srgbClr val="0000FF"/>
                </a:solidFill>
              </a:rPr>
              <a:t>strat</a:t>
            </a:r>
            <a:r>
              <a:rPr lang="en" sz="1800" dirty="0">
                <a:solidFill>
                  <a:srgbClr val="0000FF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657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-US" sz="1800" b="1" dirty="0"/>
              <a:t>Al </a:t>
            </a:r>
            <a:r>
              <a:rPr lang="en-US" sz="1800" b="1" dirty="0" err="1"/>
              <a:t>doilea</a:t>
            </a:r>
            <a:r>
              <a:rPr lang="en-US" sz="1800" b="1" dirty="0"/>
              <a:t> </a:t>
            </a:r>
            <a:r>
              <a:rPr lang="en-US" sz="1800" b="1" dirty="0" err="1"/>
              <a:t>strat</a:t>
            </a:r>
            <a:r>
              <a:rPr lang="en-US" sz="1800" b="1" dirty="0"/>
              <a:t> </a:t>
            </a:r>
            <a:r>
              <a:rPr lang="en" sz="1800" dirty="0"/>
              <a:t>(POOL1): filtre de 3x3 aplicate </a:t>
            </a:r>
            <a:r>
              <a:rPr lang="en-US" sz="1800" dirty="0"/>
              <a:t>cu stride</a:t>
            </a:r>
            <a:r>
              <a:rPr lang="en" sz="1800" dirty="0"/>
              <a:t> 2</a:t>
            </a:r>
          </a:p>
          <a:p>
            <a:r>
              <a:rPr lang="en" sz="1800" dirty="0"/>
              <a:t>Volumul de output este </a:t>
            </a:r>
            <a:r>
              <a:rPr lang="en" sz="1800" b="1" dirty="0"/>
              <a:t>[27x27x96]</a:t>
            </a:r>
          </a:p>
          <a:p>
            <a:r>
              <a:rPr lang="en" sz="1800" dirty="0"/>
              <a:t>Parametrii: </a:t>
            </a:r>
            <a:r>
              <a:rPr lang="en" sz="1800" b="1" dirty="0"/>
              <a:t>0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11988151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810" name="Shape 810"/>
          <p:cNvSpPr txBox="1"/>
          <p:nvPr/>
        </p:nvSpPr>
        <p:spPr>
          <a:xfrm>
            <a:off x="185125" y="1832436"/>
            <a:ext cx="8428499" cy="301310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Input: </a:t>
            </a:r>
            <a:r>
              <a:rPr lang="en-US" sz="1800" dirty="0" err="1"/>
              <a:t>imagini</a:t>
            </a:r>
            <a:r>
              <a:rPr lang="en-US" sz="1800" dirty="0"/>
              <a:t> de </a:t>
            </a:r>
            <a:r>
              <a:rPr lang="en" sz="1800" dirty="0"/>
              <a:t>227x227x3</a:t>
            </a:r>
          </a:p>
          <a:p>
            <a:r>
              <a:rPr lang="en" sz="1800" dirty="0"/>
              <a:t>CONV1: 55x55x96</a:t>
            </a:r>
          </a:p>
          <a:p>
            <a:r>
              <a:rPr lang="en" sz="1800" dirty="0"/>
              <a:t>POOL1: 27x27x96</a:t>
            </a:r>
          </a:p>
          <a:p>
            <a:pPr lvl="0" rtl="0">
              <a:spcBef>
                <a:spcPts val="0"/>
              </a:spcBef>
              <a:buNone/>
            </a:pPr>
            <a:r>
              <a:rPr lang="mr-IN" sz="1800" dirty="0"/>
              <a:t>…</a:t>
            </a:r>
            <a:endParaRPr lang="en" sz="1800" dirty="0"/>
          </a:p>
        </p:txBody>
      </p:sp>
    </p:spTree>
    <p:extLst>
      <p:ext uri="{BB962C8B-B14F-4D97-AF65-F5344CB8AC3E}">
        <p14:creationId xmlns:p14="http://schemas.microsoft.com/office/powerpoint/2010/main" val="8897975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64154" y="40224"/>
            <a:ext cx="7906800" cy="65339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800" dirty="0"/>
              <a:t>Studiu de caz: AlexNet</a:t>
            </a:r>
          </a:p>
        </p:txBody>
      </p:sp>
      <p:pic>
        <p:nvPicPr>
          <p:cNvPr id="808" name="Shape 8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1725" y="79300"/>
            <a:ext cx="5145048" cy="172094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Shape 809"/>
          <p:cNvSpPr txBox="1"/>
          <p:nvPr/>
        </p:nvSpPr>
        <p:spPr>
          <a:xfrm>
            <a:off x="185125" y="614200"/>
            <a:ext cx="3474900" cy="49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/>
              <a:t>[Krizhevsky et al. 2012]</a:t>
            </a:r>
          </a:p>
        </p:txBody>
      </p:sp>
      <p:sp>
        <p:nvSpPr>
          <p:cNvPr id="6" name="Shape 873"/>
          <p:cNvSpPr txBox="1"/>
          <p:nvPr/>
        </p:nvSpPr>
        <p:spPr>
          <a:xfrm>
            <a:off x="93200" y="1241574"/>
            <a:ext cx="8428499" cy="3426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/>
              <a:t>Arhitectura completă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[227x227x3] INPUT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[55x55x96] </a:t>
            </a:r>
            <a:r>
              <a:rPr lang="en" dirty="0">
                <a:solidFill>
                  <a:srgbClr val="FF0000"/>
                </a:solidFill>
              </a:rPr>
              <a:t>CONV1</a:t>
            </a:r>
            <a:r>
              <a:rPr lang="en" dirty="0"/>
              <a:t>: 96 filtre de 11x11 cu stride 4, fără bordură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[27x27x96] </a:t>
            </a:r>
            <a:r>
              <a:rPr lang="en" dirty="0">
                <a:solidFill>
                  <a:srgbClr val="0000FF"/>
                </a:solidFill>
              </a:rPr>
              <a:t>MAX POOL1</a:t>
            </a:r>
            <a:r>
              <a:rPr lang="en" dirty="0"/>
              <a:t>: filtre de 3x3 cu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[27x27x96] </a:t>
            </a:r>
            <a:r>
              <a:rPr lang="en" dirty="0">
                <a:solidFill>
                  <a:srgbClr val="38761D"/>
                </a:solidFill>
              </a:rPr>
              <a:t>NORM1:</a:t>
            </a:r>
            <a:r>
              <a:rPr lang="en" dirty="0"/>
              <a:t> strat de normalizare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[27x27x256] </a:t>
            </a:r>
            <a:r>
              <a:rPr lang="en" dirty="0">
                <a:solidFill>
                  <a:srgbClr val="FF0000"/>
                </a:solidFill>
              </a:rPr>
              <a:t>CONV2</a:t>
            </a:r>
            <a:r>
              <a:rPr lang="en" dirty="0"/>
              <a:t>: 256 filtre de 5x5 cu stride 1, bordură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[13x13x256] </a:t>
            </a:r>
            <a:r>
              <a:rPr lang="en" dirty="0">
                <a:solidFill>
                  <a:srgbClr val="0000FF"/>
                </a:solidFill>
              </a:rPr>
              <a:t>MAX POOL2:</a:t>
            </a:r>
            <a:r>
              <a:rPr lang="en" dirty="0"/>
              <a:t> filtre de 3x3 cu stride 2</a:t>
            </a:r>
          </a:p>
          <a:p>
            <a:pPr lvl="0"/>
            <a:r>
              <a:rPr lang="en" dirty="0"/>
              <a:t>[13x13x256] </a:t>
            </a:r>
            <a:r>
              <a:rPr lang="en" dirty="0">
                <a:solidFill>
                  <a:srgbClr val="38761D"/>
                </a:solidFill>
              </a:rPr>
              <a:t>NORM2: </a:t>
            </a:r>
            <a:r>
              <a:rPr lang="en" dirty="0"/>
              <a:t>strat de normalizare</a:t>
            </a:r>
          </a:p>
          <a:p>
            <a:pPr lvl="0"/>
            <a:r>
              <a:rPr lang="en" dirty="0"/>
              <a:t>[13x13x384] </a:t>
            </a:r>
            <a:r>
              <a:rPr lang="en" dirty="0">
                <a:solidFill>
                  <a:srgbClr val="FF0000"/>
                </a:solidFill>
              </a:rPr>
              <a:t>CONV3</a:t>
            </a:r>
            <a:r>
              <a:rPr lang="en" dirty="0"/>
              <a:t>: 384 filtre de 3x3 cu stride 1, bordură 1</a:t>
            </a:r>
          </a:p>
          <a:p>
            <a:pPr lvl="0"/>
            <a:r>
              <a:rPr lang="en" dirty="0">
                <a:solidFill>
                  <a:schemeClr val="dk1"/>
                </a:solidFill>
              </a:rPr>
              <a:t>[13x13x384] </a:t>
            </a:r>
            <a:r>
              <a:rPr lang="en" dirty="0">
                <a:solidFill>
                  <a:srgbClr val="FF0000"/>
                </a:solidFill>
              </a:rPr>
              <a:t>CONV4</a:t>
            </a:r>
            <a:r>
              <a:rPr lang="en" dirty="0">
                <a:solidFill>
                  <a:schemeClr val="dk1"/>
                </a:solidFill>
              </a:rPr>
              <a:t>: 384 </a:t>
            </a:r>
            <a:r>
              <a:rPr lang="en" dirty="0"/>
              <a:t>filtre de </a:t>
            </a:r>
            <a:r>
              <a:rPr lang="en" dirty="0">
                <a:solidFill>
                  <a:schemeClr val="dk1"/>
                </a:solidFill>
              </a:rPr>
              <a:t>3x3 </a:t>
            </a:r>
            <a:r>
              <a:rPr lang="en" dirty="0"/>
              <a:t>cu</a:t>
            </a:r>
            <a:r>
              <a:rPr lang="en" dirty="0">
                <a:solidFill>
                  <a:schemeClr val="dk1"/>
                </a:solidFill>
              </a:rPr>
              <a:t> stride 1, </a:t>
            </a:r>
            <a:r>
              <a:rPr lang="en" dirty="0"/>
              <a:t>bordură </a:t>
            </a:r>
            <a:r>
              <a:rPr lang="en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dirty="0">
                <a:solidFill>
                  <a:schemeClr val="dk1"/>
                </a:solidFill>
              </a:rPr>
              <a:t>[13x13x256] </a:t>
            </a:r>
            <a:r>
              <a:rPr lang="en" dirty="0">
                <a:solidFill>
                  <a:srgbClr val="FF0000"/>
                </a:solidFill>
              </a:rPr>
              <a:t>CONV5</a:t>
            </a:r>
            <a:r>
              <a:rPr lang="en" dirty="0">
                <a:solidFill>
                  <a:schemeClr val="dk1"/>
                </a:solidFill>
              </a:rPr>
              <a:t>: 256 </a:t>
            </a:r>
            <a:r>
              <a:rPr lang="en" dirty="0"/>
              <a:t>filtre de </a:t>
            </a:r>
            <a:r>
              <a:rPr lang="en" dirty="0">
                <a:solidFill>
                  <a:schemeClr val="dk1"/>
                </a:solidFill>
              </a:rPr>
              <a:t>3x3 </a:t>
            </a:r>
            <a:r>
              <a:rPr lang="en" dirty="0"/>
              <a:t>cu</a:t>
            </a:r>
            <a:r>
              <a:rPr lang="en" dirty="0">
                <a:solidFill>
                  <a:schemeClr val="dk1"/>
                </a:solidFill>
              </a:rPr>
              <a:t> stride 1, </a:t>
            </a:r>
            <a:r>
              <a:rPr lang="en" dirty="0"/>
              <a:t>bordură </a:t>
            </a:r>
            <a:r>
              <a:rPr lang="en" dirty="0">
                <a:solidFill>
                  <a:schemeClr val="dk1"/>
                </a:solidFill>
              </a:rPr>
              <a:t>1</a:t>
            </a:r>
          </a:p>
          <a:p>
            <a:pPr lvl="0"/>
            <a:r>
              <a:rPr lang="en" dirty="0">
                <a:solidFill>
                  <a:schemeClr val="dk1"/>
                </a:solidFill>
              </a:rPr>
              <a:t>[6x6x256] </a:t>
            </a:r>
            <a:r>
              <a:rPr lang="en" dirty="0">
                <a:solidFill>
                  <a:srgbClr val="0000FF"/>
                </a:solidFill>
              </a:rPr>
              <a:t>MAX POOL3</a:t>
            </a:r>
            <a:r>
              <a:rPr lang="en" dirty="0">
                <a:solidFill>
                  <a:schemeClr val="dk1"/>
                </a:solidFill>
              </a:rPr>
              <a:t>: </a:t>
            </a:r>
            <a:r>
              <a:rPr lang="en" dirty="0"/>
              <a:t>filtre de </a:t>
            </a:r>
            <a:r>
              <a:rPr lang="en" dirty="0">
                <a:solidFill>
                  <a:schemeClr val="dk1"/>
                </a:solidFill>
              </a:rPr>
              <a:t>3x3 </a:t>
            </a:r>
            <a:r>
              <a:rPr lang="en" dirty="0"/>
              <a:t>cu</a:t>
            </a:r>
            <a:r>
              <a:rPr lang="en" dirty="0">
                <a:solidFill>
                  <a:schemeClr val="dk1"/>
                </a:solidFill>
              </a:rPr>
              <a:t> stride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chemeClr val="dk1"/>
                </a:solidFill>
              </a:rPr>
              <a:t>[4096] </a:t>
            </a:r>
            <a:r>
              <a:rPr lang="en" dirty="0">
                <a:solidFill>
                  <a:srgbClr val="E69138"/>
                </a:solidFill>
              </a:rPr>
              <a:t>FC6:</a:t>
            </a:r>
            <a:r>
              <a:rPr lang="en" dirty="0">
                <a:solidFill>
                  <a:schemeClr val="dk1"/>
                </a:solidFill>
              </a:rPr>
              <a:t> 4096 neuroni</a:t>
            </a:r>
          </a:p>
          <a:p>
            <a:pPr lvl="0"/>
            <a:r>
              <a:rPr lang="en" dirty="0">
                <a:solidFill>
                  <a:schemeClr val="dk1"/>
                </a:solidFill>
              </a:rPr>
              <a:t>[4096] </a:t>
            </a:r>
            <a:r>
              <a:rPr lang="en" dirty="0">
                <a:solidFill>
                  <a:srgbClr val="E69138"/>
                </a:solidFill>
              </a:rPr>
              <a:t>FC7: </a:t>
            </a:r>
            <a:r>
              <a:rPr lang="en" dirty="0">
                <a:solidFill>
                  <a:schemeClr val="dk1"/>
                </a:solidFill>
              </a:rPr>
              <a:t>4096 neuroni</a:t>
            </a:r>
          </a:p>
          <a:p>
            <a:pPr lvl="0"/>
            <a:r>
              <a:rPr lang="en" dirty="0">
                <a:solidFill>
                  <a:schemeClr val="dk1"/>
                </a:solidFill>
              </a:rPr>
              <a:t>[1000] </a:t>
            </a:r>
            <a:r>
              <a:rPr lang="en" dirty="0">
                <a:solidFill>
                  <a:srgbClr val="E69138"/>
                </a:solidFill>
              </a:rPr>
              <a:t>FC8: </a:t>
            </a:r>
            <a:r>
              <a:rPr lang="en" dirty="0">
                <a:solidFill>
                  <a:schemeClr val="dk1"/>
                </a:solidFill>
              </a:rPr>
              <a:t>1000 neuroni (scoruri pentru 1000 de clase)</a:t>
            </a:r>
          </a:p>
          <a:p>
            <a:pPr lvl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" name="Shape 883"/>
          <p:cNvSpPr txBox="1"/>
          <p:nvPr/>
        </p:nvSpPr>
        <p:spPr>
          <a:xfrm>
            <a:off x="5260825" y="1766024"/>
            <a:ext cx="3795948" cy="29018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>
                <a:solidFill>
                  <a:srgbClr val="0000FF"/>
                </a:solidFill>
              </a:rPr>
              <a:t>Detalii: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Prima utilizare a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Straturi de normalizare (nu se mai folosesc)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Augmentarea datelor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Dropout 0.5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Mărimea batch-ului 128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SGD cu moment 0.9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Rata de învățare 0.01, împărțită la 10 atunci când acuratețea de validare atinge un platou 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- Ansamblu de 7 CNN-uri: 18.2% =&gt; 15.4%</a:t>
            </a:r>
          </a:p>
        </p:txBody>
      </p:sp>
    </p:spTree>
    <p:extLst>
      <p:ext uri="{BB962C8B-B14F-4D97-AF65-F5344CB8AC3E}">
        <p14:creationId xmlns:p14="http://schemas.microsoft.com/office/powerpoint/2010/main" val="209295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/>
        </p:nvSpPr>
        <p:spPr>
          <a:xfrm>
            <a:off x="1066450" y="161846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602875" y="391846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2022850" y="237718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68" name="Shape 168"/>
          <p:cNvSpPr txBox="1"/>
          <p:nvPr/>
        </p:nvSpPr>
        <p:spPr>
          <a:xfrm>
            <a:off x="1008462" y="431009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170" name="Shape 170"/>
          <p:cNvSpPr/>
          <p:nvPr/>
        </p:nvSpPr>
        <p:spPr>
          <a:xfrm>
            <a:off x="4145900" y="2497435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3920100" y="1817785"/>
            <a:ext cx="2115600" cy="3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5x5x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filter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751225" y="1036710"/>
            <a:ext cx="3350100" cy="47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32x32x</a:t>
            </a:r>
            <a:r>
              <a:rPr lang="en" sz="2400">
                <a:solidFill>
                  <a:srgbClr val="0000FF"/>
                </a:solidFill>
              </a:rPr>
              <a:t>3</a:t>
            </a:r>
            <a:r>
              <a:rPr lang="en" sz="2400"/>
              <a:t> image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4838697" y="2529299"/>
            <a:ext cx="3753510" cy="12906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Aplicăm convoluția </a:t>
            </a:r>
            <a:r>
              <a:rPr lang="en" sz="1800" dirty="0"/>
              <a:t>filtrului peste imagine, i.e. trecem filtrul peste imagine calculând produsul scalar în fiecare poziție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3317611" y="669717"/>
            <a:ext cx="3828573" cy="7219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Filterele au întotdeauna aceeași adâncime cu volumul de input</a:t>
            </a:r>
          </a:p>
        </p:txBody>
      </p:sp>
      <p:cxnSp>
        <p:nvCxnSpPr>
          <p:cNvPr id="175" name="Shape 175"/>
          <p:cNvCxnSpPr/>
          <p:nvPr/>
        </p:nvCxnSpPr>
        <p:spPr>
          <a:xfrm>
            <a:off x="4738413" y="1391638"/>
            <a:ext cx="0" cy="5352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76" name="Shape 176"/>
          <p:cNvCxnSpPr/>
          <p:nvPr/>
        </p:nvCxnSpPr>
        <p:spPr>
          <a:xfrm flipH="1">
            <a:off x="2014092" y="910897"/>
            <a:ext cx="1294760" cy="26276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6" name="Shape 143"/>
          <p:cNvSpPr txBox="1"/>
          <p:nvPr/>
        </p:nvSpPr>
        <p:spPr>
          <a:xfrm>
            <a:off x="1974580" y="3946070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lățime</a:t>
            </a:r>
          </a:p>
        </p:txBody>
      </p:sp>
      <p:sp>
        <p:nvSpPr>
          <p:cNvPr id="37" name="Shape 144"/>
          <p:cNvSpPr txBox="1"/>
          <p:nvPr/>
        </p:nvSpPr>
        <p:spPr>
          <a:xfrm>
            <a:off x="2394555" y="2404366"/>
            <a:ext cx="20168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înălțime</a:t>
            </a:r>
          </a:p>
        </p:txBody>
      </p:sp>
      <p:sp>
        <p:nvSpPr>
          <p:cNvPr id="38" name="Shape 145"/>
          <p:cNvSpPr txBox="1"/>
          <p:nvPr/>
        </p:nvSpPr>
        <p:spPr>
          <a:xfrm>
            <a:off x="1261605" y="4340234"/>
            <a:ext cx="4407299" cy="12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adâncime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0" animBg="1"/>
      <p:bldP spid="171" grpId="0"/>
      <p:bldP spid="173" grpId="0"/>
      <p:bldP spid="174" grpId="0"/>
      <p:bldP spid="36" grpId="0"/>
      <p:bldP spid="37" grpId="0"/>
      <p:bldP spid="3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Shape 899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VGGNet</a:t>
            </a:r>
          </a:p>
        </p:txBody>
      </p:sp>
      <p:sp>
        <p:nvSpPr>
          <p:cNvPr id="900" name="Shape 900"/>
          <p:cNvSpPr txBox="1"/>
          <p:nvPr/>
        </p:nvSpPr>
        <p:spPr>
          <a:xfrm>
            <a:off x="141200" y="562000"/>
            <a:ext cx="3331199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/>
              <a:t>[Simonyan and Zisserman, 2014]</a:t>
            </a:r>
          </a:p>
        </p:txBody>
      </p:sp>
      <p:pic>
        <p:nvPicPr>
          <p:cNvPr id="901" name="Shape 9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7650" y="107459"/>
            <a:ext cx="3975250" cy="4607999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Shape 902"/>
          <p:cNvSpPr/>
          <p:nvPr/>
        </p:nvSpPr>
        <p:spPr>
          <a:xfrm>
            <a:off x="7665583" y="81834"/>
            <a:ext cx="692100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903" name="Shape 903"/>
          <p:cNvCxnSpPr>
            <a:endCxn id="902" idx="1"/>
          </p:cNvCxnSpPr>
          <p:nvPr/>
        </p:nvCxnSpPr>
        <p:spPr>
          <a:xfrm rot="10800000" flipH="1">
            <a:off x="2708983" y="1765284"/>
            <a:ext cx="4956599" cy="888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4" name="Shape 904"/>
          <p:cNvSpPr txBox="1"/>
          <p:nvPr/>
        </p:nvSpPr>
        <p:spPr>
          <a:xfrm>
            <a:off x="681157" y="2452675"/>
            <a:ext cx="3469499" cy="52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Cel mai bun model</a:t>
            </a:r>
          </a:p>
        </p:txBody>
      </p:sp>
      <p:sp>
        <p:nvSpPr>
          <p:cNvPr id="905" name="Shape 905"/>
          <p:cNvSpPr txBox="1"/>
          <p:nvPr/>
        </p:nvSpPr>
        <p:spPr>
          <a:xfrm>
            <a:off x="175074" y="998575"/>
            <a:ext cx="4553233" cy="136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Doar CONV de 3x3 cu stride 1, bordură 1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și MAX POOL de 2x2 cu stride 2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436625" y="3559574"/>
            <a:ext cx="3979067" cy="11082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11.2% eroare top 5 la ILSVRC 2013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=&gt;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7.3% eroare top 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2" grpId="0" animBg="1"/>
      <p:bldP spid="904" grpId="0"/>
      <p:bldP spid="90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2" name="Shape 9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6752" y="232539"/>
            <a:ext cx="2298849" cy="4395074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915" name="Shape 915"/>
          <p:cNvSpPr/>
          <p:nvPr/>
        </p:nvSpPr>
        <p:spPr>
          <a:xfrm>
            <a:off x="8055008" y="396790"/>
            <a:ext cx="794684" cy="33669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6" name="Shape 916"/>
          <p:cNvSpPr txBox="1"/>
          <p:nvPr/>
        </p:nvSpPr>
        <p:spPr>
          <a:xfrm>
            <a:off x="4308231" y="45212"/>
            <a:ext cx="2430259" cy="384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C78D8"/>
                </a:solidFill>
              </a:rPr>
              <a:t>(fără a număra bias-urile)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 txBox="1"/>
          <p:nvPr/>
        </p:nvSpPr>
        <p:spPr>
          <a:xfrm>
            <a:off x="188000" y="222200"/>
            <a:ext cx="4383900" cy="86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4" name="Shape 914"/>
          <p:cNvSpPr txBox="1"/>
          <p:nvPr/>
        </p:nvSpPr>
        <p:spPr>
          <a:xfrm>
            <a:off x="26836" y="120240"/>
            <a:ext cx="7862099" cy="48816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200" dirty="0"/>
          </a:p>
          <a:p>
            <a:pPr lvl="0" rtl="0">
              <a:spcBef>
                <a:spcPts val="0"/>
              </a:spcBef>
              <a:buNone/>
            </a:pPr>
            <a:r>
              <a:rPr lang="en" sz="1200" dirty="0"/>
              <a:t>INPUT: [224x224x3]       </a:t>
            </a:r>
            <a:r>
              <a:rPr lang="en" sz="1200" dirty="0">
                <a:solidFill>
                  <a:srgbClr val="FF0000"/>
                </a:solidFill>
              </a:rPr>
              <a:t> memorie:  224*224*3=150K</a:t>
            </a:r>
            <a:r>
              <a:rPr lang="en" sz="1200" dirty="0"/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/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(3*3*3)*64 = 1,728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CONV3-64: [224x224x64] </a:t>
            </a:r>
            <a:r>
              <a:rPr lang="en" sz="1200" dirty="0">
                <a:solidFill>
                  <a:srgbClr val="FF0000"/>
                </a:solidFill>
              </a:rPr>
              <a:t>memorie:  224*224*64=3.2M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(3*3*64)*64 = 36,864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[112x112x64] </a:t>
            </a:r>
            <a:r>
              <a:rPr lang="en" sz="1200" dirty="0">
                <a:solidFill>
                  <a:srgbClr val="FF0000"/>
                </a:solidFill>
              </a:rPr>
              <a:t>memorie:  112*112*64=800K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(3*3*64)*128 = 73,728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CONV3-128: [112x112x128] </a:t>
            </a:r>
            <a:r>
              <a:rPr lang="en" sz="1200" dirty="0">
                <a:solidFill>
                  <a:srgbClr val="FF0000"/>
                </a:solidFill>
              </a:rPr>
              <a:t>memorie:  112*112*128=1.6M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(3*3*128)*128 = 147,456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[56x56x128] </a:t>
            </a:r>
            <a:r>
              <a:rPr lang="en" sz="1200" dirty="0">
                <a:solidFill>
                  <a:srgbClr val="FF0000"/>
                </a:solidFill>
              </a:rPr>
              <a:t>memorie:  56*56*128=400K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(3*3*128)*256 = 294,912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CONV3-256: [56x56x256] </a:t>
            </a:r>
            <a:r>
              <a:rPr lang="en" sz="1200" dirty="0">
                <a:solidFill>
                  <a:srgbClr val="FF0000"/>
                </a:solidFill>
              </a:rPr>
              <a:t>memorie:  56*56*256=800K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(3*3*256)*256 = 589,824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[28x28x256] </a:t>
            </a:r>
            <a:r>
              <a:rPr lang="en" sz="1200" dirty="0">
                <a:solidFill>
                  <a:srgbClr val="FF0000"/>
                </a:solidFill>
              </a:rPr>
              <a:t>memorie:  28*28*256=200K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(3*3*256)*512 = 1,179,648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[28x28x512] </a:t>
            </a:r>
            <a:r>
              <a:rPr lang="en" sz="1200" dirty="0">
                <a:solidFill>
                  <a:srgbClr val="FF0000"/>
                </a:solidFill>
              </a:rPr>
              <a:t>memorie:  28*28*512=400K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CONV3-512: [14x14x512] </a:t>
            </a:r>
            <a:r>
              <a:rPr lang="en" sz="1200" dirty="0">
                <a:solidFill>
                  <a:srgbClr val="FF0000"/>
                </a:solidFill>
              </a:rPr>
              <a:t>memorie:  14*14*512=100K</a:t>
            </a:r>
            <a:r>
              <a:rPr lang="en" sz="1200" dirty="0">
                <a:solidFill>
                  <a:srgbClr val="000000"/>
                </a:solidFill>
              </a:rPr>
              <a:t>   </a:t>
            </a:r>
            <a:r>
              <a:rPr lang="en" sz="1200" dirty="0">
                <a:solidFill>
                  <a:srgbClr val="0000FF"/>
                </a:solidFill>
              </a:rPr>
              <a:t>parametrii: (3*3*512)*512 = 2,359,296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POOL2: [7x7x512] </a:t>
            </a:r>
            <a:r>
              <a:rPr lang="en" sz="1200" dirty="0">
                <a:solidFill>
                  <a:srgbClr val="FF0000"/>
                </a:solidFill>
              </a:rPr>
              <a:t>memorie:  7*7*512=25K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0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7*7*512*4096 = 102,760,448</a:t>
            </a:r>
          </a:p>
          <a:p>
            <a:pPr lvl="0"/>
            <a:r>
              <a:rPr lang="en" sz="1200" dirty="0">
                <a:solidFill>
                  <a:srgbClr val="000000"/>
                </a:solidFill>
              </a:rPr>
              <a:t>FC: [1x1x4096] </a:t>
            </a:r>
            <a:r>
              <a:rPr lang="en" sz="1200" dirty="0">
                <a:solidFill>
                  <a:srgbClr val="FF0000"/>
                </a:solidFill>
              </a:rPr>
              <a:t>memorie:  4096</a:t>
            </a:r>
            <a:r>
              <a:rPr lang="en" sz="1200" dirty="0">
                <a:solidFill>
                  <a:srgbClr val="000000"/>
                </a:solidFill>
              </a:rPr>
              <a:t>  </a:t>
            </a:r>
            <a:r>
              <a:rPr lang="en" sz="1200" dirty="0">
                <a:solidFill>
                  <a:srgbClr val="0000FF"/>
                </a:solidFill>
              </a:rPr>
              <a:t>parametrii: 4096*4096 = 16,777,216</a:t>
            </a:r>
          </a:p>
          <a:p>
            <a:pPr lvl="0">
              <a:buClr>
                <a:srgbClr val="000000"/>
              </a:buClr>
              <a:buSzPct val="91666"/>
            </a:pPr>
            <a:r>
              <a:rPr lang="en" sz="1200" dirty="0">
                <a:solidFill>
                  <a:srgbClr val="000000"/>
                </a:solidFill>
              </a:rPr>
              <a:t>FC: [1x1x1000] </a:t>
            </a:r>
            <a:r>
              <a:rPr lang="en" sz="1200" dirty="0">
                <a:solidFill>
                  <a:srgbClr val="FF0000"/>
                </a:solidFill>
              </a:rPr>
              <a:t>memorie:  1000 </a:t>
            </a:r>
            <a:r>
              <a:rPr lang="en" sz="1200" dirty="0">
                <a:solidFill>
                  <a:srgbClr val="0000FF"/>
                </a:solidFill>
              </a:rPr>
              <a:t>parametrii: 4096*1000 = 4,096,000</a:t>
            </a:r>
          </a:p>
          <a:p>
            <a:pPr lvl="0"/>
            <a:r>
              <a:rPr lang="en" sz="1200" b="1" dirty="0">
                <a:solidFill>
                  <a:srgbClr val="FF0000"/>
                </a:solidFill>
              </a:rPr>
              <a:t>Memorie totală: 24M * 4 bytes ~= 93MB / imagine</a:t>
            </a:r>
            <a:r>
              <a:rPr lang="en" sz="1200" dirty="0"/>
              <a:t> (doar propagarea înainte, ~x2 înapoi)</a:t>
            </a:r>
          </a:p>
          <a:p>
            <a:pPr lvl="0"/>
            <a:r>
              <a:rPr lang="en" sz="1200" b="1" dirty="0">
                <a:solidFill>
                  <a:srgbClr val="0000FF"/>
                </a:solidFill>
              </a:rPr>
              <a:t>Numărul total de parametrii: 138M</a:t>
            </a:r>
          </a:p>
          <a:p>
            <a:pPr lvl="0">
              <a:buClr>
                <a:srgbClr val="000000"/>
              </a:buClr>
              <a:buSzPct val="91666"/>
            </a:pPr>
            <a:endParaRPr lang="en" sz="12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200" dirty="0"/>
          </a:p>
        </p:txBody>
      </p:sp>
      <p:sp>
        <p:nvSpPr>
          <p:cNvPr id="7" name="Shape 937"/>
          <p:cNvSpPr txBox="1"/>
          <p:nvPr/>
        </p:nvSpPr>
        <p:spPr>
          <a:xfrm>
            <a:off x="7112530" y="540903"/>
            <a:ext cx="1939800" cy="424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Observații: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Cea mai multă memorie este consumată în primele straturi CONV</a:t>
            </a:r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Cei mai mulți parametrii în ultimele straturi FC</a:t>
            </a:r>
          </a:p>
        </p:txBody>
      </p:sp>
      <p:cxnSp>
        <p:nvCxnSpPr>
          <p:cNvPr id="8" name="Shape 938"/>
          <p:cNvCxnSpPr/>
          <p:nvPr/>
        </p:nvCxnSpPr>
        <p:spPr>
          <a:xfrm flipH="1">
            <a:off x="5119077" y="3506303"/>
            <a:ext cx="2429278" cy="3845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" name="Shape 939"/>
          <p:cNvCxnSpPr/>
          <p:nvPr/>
        </p:nvCxnSpPr>
        <p:spPr>
          <a:xfrm flipH="1" flipV="1">
            <a:off x="3916329" y="891329"/>
            <a:ext cx="3196201" cy="2477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4330095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8409"/>
            <a:ext cx="9143997" cy="269158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Shape 94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sp>
        <p:nvSpPr>
          <p:cNvPr id="947" name="Shape 947"/>
          <p:cNvSpPr txBox="1"/>
          <p:nvPr/>
        </p:nvSpPr>
        <p:spPr>
          <a:xfrm>
            <a:off x="149717" y="673102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[Szegedy et al., 2014]</a:t>
            </a:r>
          </a:p>
        </p:txBody>
      </p:sp>
      <p:pic>
        <p:nvPicPr>
          <p:cNvPr id="948" name="Shape 9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618" y="2576149"/>
            <a:ext cx="4555895" cy="2347543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Shape 949"/>
          <p:cNvSpPr txBox="1"/>
          <p:nvPr/>
        </p:nvSpPr>
        <p:spPr>
          <a:xfrm>
            <a:off x="5071176" y="2909989"/>
            <a:ext cx="2987699" cy="57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Modulul Inception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3907692" y="4502662"/>
            <a:ext cx="5255846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2014 (6.7% eroarea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 txBox="1"/>
          <p:nvPr/>
        </p:nvSpPr>
        <p:spPr>
          <a:xfrm>
            <a:off x="152075" y="79300"/>
            <a:ext cx="790680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GoogLeNet</a:t>
            </a:r>
          </a:p>
        </p:txBody>
      </p:sp>
      <p:pic>
        <p:nvPicPr>
          <p:cNvPr id="957" name="Shape 9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0" y="903674"/>
            <a:ext cx="6348398" cy="3373199"/>
          </a:xfrm>
          <a:prstGeom prst="rect">
            <a:avLst/>
          </a:prstGeom>
          <a:noFill/>
          <a:ln>
            <a:noFill/>
          </a:ln>
        </p:spPr>
      </p:pic>
      <p:sp>
        <p:nvSpPr>
          <p:cNvPr id="958" name="Shape 958"/>
          <p:cNvSpPr txBox="1"/>
          <p:nvPr/>
        </p:nvSpPr>
        <p:spPr>
          <a:xfrm>
            <a:off x="6457050" y="903675"/>
            <a:ext cx="2624400" cy="3373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Avantaje interesante: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Doar 5 milioane de parametrii! (elimină straturile FC)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Comparat cu AlexNet: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- 12x mai puțini parametrii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- 2x mai multe calcule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- 6.67% (vs. 16.4%)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după Kaiming He</a:t>
            </a: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965" name="Shape 9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4375" y="930725"/>
            <a:ext cx="6506351" cy="3663143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6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4" name="Shape 9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556" y="169325"/>
            <a:ext cx="7826023" cy="439290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după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1" name="Shape 9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8128"/>
            <a:ext cx="9143999" cy="32960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după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Shape 9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015" y="923425"/>
            <a:ext cx="6671362" cy="374477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92" name="Shape 992"/>
          <p:cNvSpPr txBox="1"/>
          <p:nvPr/>
        </p:nvSpPr>
        <p:spPr>
          <a:xfrm>
            <a:off x="1962209" y="2574425"/>
            <a:ext cx="3987253" cy="1852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2-3 săptămâni pentru antrenare pe un server cu 8 plăci GPU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la runtime: mai rapid ca VGGNet! (deși are de 8x mai multe straturi)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  <p:sp>
        <p:nvSpPr>
          <p:cNvPr id="11" name="Shape 968"/>
          <p:cNvSpPr txBox="1"/>
          <p:nvPr/>
        </p:nvSpPr>
        <p:spPr>
          <a:xfrm>
            <a:off x="4210538" y="449200"/>
            <a:ext cx="5093912" cy="621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Câștigătorul ILSVRC 2015 (3.6% eroare top 5)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12" name="Shape 964"/>
          <p:cNvSpPr txBox="1"/>
          <p:nvPr/>
        </p:nvSpPr>
        <p:spPr>
          <a:xfrm>
            <a:off x="6867767" y="4642714"/>
            <a:ext cx="2164121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Slide după Kaiming He</a:t>
            </a:r>
            <a:endParaRPr lang="en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Shape 1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9411" y="656761"/>
            <a:ext cx="2796299" cy="4339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Shape 1001"/>
          <p:cNvSpPr txBox="1"/>
          <p:nvPr/>
        </p:nvSpPr>
        <p:spPr>
          <a:xfrm>
            <a:off x="4659923" y="1078275"/>
            <a:ext cx="1539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224x224x3</a:t>
            </a:r>
          </a:p>
        </p:txBody>
      </p:sp>
      <p:cxnSp>
        <p:nvCxnSpPr>
          <p:cNvPr id="1002" name="Shape 1002"/>
          <p:cNvCxnSpPr/>
          <p:nvPr/>
        </p:nvCxnSpPr>
        <p:spPr>
          <a:xfrm flipV="1">
            <a:off x="4982308" y="1521051"/>
            <a:ext cx="1620666" cy="101894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03" name="Shape 1003"/>
          <p:cNvSpPr txBox="1"/>
          <p:nvPr/>
        </p:nvSpPr>
        <p:spPr>
          <a:xfrm>
            <a:off x="6580514" y="1107582"/>
            <a:ext cx="2343000" cy="94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Dimensiunea spațială de 56x56!</a:t>
            </a:r>
          </a:p>
        </p:txBody>
      </p: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84" name="Shape 184"/>
          <p:cNvCxnSpPr>
            <a:endCxn id="183" idx="2"/>
          </p:cNvCxnSpPr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5" name="Shape 185"/>
          <p:cNvCxnSpPr>
            <a:endCxn id="183" idx="2"/>
          </p:cNvCxnSpPr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6" name="Shape 186"/>
          <p:cNvCxnSpPr>
            <a:endCxn id="183" idx="2"/>
          </p:cNvCxnSpPr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87" name="Shape 187"/>
          <p:cNvCxnSpPr>
            <a:endCxn id="183" idx="2"/>
          </p:cNvCxnSpPr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88" name="Shape 188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89" name="Shape 189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192" name="Shape 192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3" name="Shape 193"/>
          <p:cNvSpPr txBox="1"/>
          <p:nvPr/>
        </p:nvSpPr>
        <p:spPr>
          <a:xfrm>
            <a:off x="3479725" y="917378"/>
            <a:ext cx="4000137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194" name="Shape 194"/>
          <p:cNvCxnSpPr>
            <a:stCxn id="193" idx="1"/>
          </p:cNvCxnSpPr>
          <p:nvPr/>
        </p:nvCxnSpPr>
        <p:spPr>
          <a:xfrm flipH="1">
            <a:off x="2348651" y="1193678"/>
            <a:ext cx="1131074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5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96" name="Shape 196"/>
          <p:cNvCxnSpPr/>
          <p:nvPr/>
        </p:nvCxnSpPr>
        <p:spPr>
          <a:xfrm flipH="1" flipV="1">
            <a:off x="3574800" y="2859853"/>
            <a:ext cx="496175" cy="265799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97" name="Shape 197"/>
          <p:cNvSpPr txBox="1"/>
          <p:nvPr/>
        </p:nvSpPr>
        <p:spPr>
          <a:xfrm>
            <a:off x="4070975" y="2898152"/>
            <a:ext cx="5016000" cy="12865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un număr: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Rezultatul produsului scalar dintre filtru și o subimagine de 5x5x3 pixeli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(i.e. 5*5*3 = produs scalar pe 75 de componente + bias)</a:t>
            </a:r>
          </a:p>
        </p:txBody>
      </p:sp>
      <p:pic>
        <p:nvPicPr>
          <p:cNvPr id="198" name="Shape 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058" y="1442481"/>
            <a:ext cx="370518" cy="2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Shape 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9182" y="4359346"/>
            <a:ext cx="1225640" cy="3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1" name="Shape 10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125" y="1300162"/>
            <a:ext cx="2724150" cy="2543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12" name="Shape 10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150" y="1233475"/>
            <a:ext cx="4076700" cy="267652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013" name="Shape 1013"/>
          <p:cNvCxnSpPr/>
          <p:nvPr/>
        </p:nvCxnSpPr>
        <p:spPr>
          <a:xfrm>
            <a:off x="3364125" y="2558900"/>
            <a:ext cx="1046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9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Shape 1021"/>
          <p:cNvSpPr txBox="1"/>
          <p:nvPr/>
        </p:nvSpPr>
        <p:spPr>
          <a:xfrm>
            <a:off x="246000" y="1088400"/>
            <a:ext cx="8652000" cy="3059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Normalizare batch după fiecare strat CONV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Inițializare Xavier / 2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SGD cu moment 0.9 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Rată de învățare: 0.1, împărțită la 10 când eroare pe validare atinge un platou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>
                <a:solidFill>
                  <a:schemeClr val="dk1"/>
                </a:solidFill>
              </a:rPr>
              <a:t>Mărimea unui mini-batch 256</a:t>
            </a:r>
          </a:p>
          <a:p>
            <a:pPr marL="457200" lvl="0" indent="-368300" rtl="0">
              <a:spcBef>
                <a:spcPts val="0"/>
              </a:spcBef>
              <a:buSzPct val="100000"/>
              <a:buChar char="-"/>
            </a:pPr>
            <a:r>
              <a:rPr lang="en" sz="2200" dirty="0"/>
              <a:t>Degradarea ponderilor cu 10^-5</a:t>
            </a:r>
          </a:p>
          <a:p>
            <a:pPr marL="457200" lvl="0" indent="-368300">
              <a:spcBef>
                <a:spcPts val="0"/>
              </a:spcBef>
              <a:buSzPct val="100000"/>
              <a:buChar char="-"/>
            </a:pPr>
            <a:r>
              <a:rPr lang="en" sz="2200" dirty="0"/>
              <a:t>Fără dropout!</a:t>
            </a:r>
          </a:p>
        </p:txBody>
      </p:sp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824" y="1084414"/>
            <a:ext cx="6509752" cy="31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7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Shape 1037"/>
          <p:cNvSpPr txBox="1"/>
          <p:nvPr/>
        </p:nvSpPr>
        <p:spPr>
          <a:xfrm>
            <a:off x="3891875" y="3954987"/>
            <a:ext cx="39368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(truc utilizat și în GoogLeNet)</a:t>
            </a:r>
          </a:p>
        </p:txBody>
      </p:sp>
      <p:pic>
        <p:nvPicPr>
          <p:cNvPr id="1038" name="Shape 10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077" y="1424289"/>
            <a:ext cx="2508898" cy="2320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Shape 10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4480" y="1308498"/>
            <a:ext cx="4127521" cy="212681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0" name="Shape 1040"/>
          <p:cNvCxnSpPr/>
          <p:nvPr/>
        </p:nvCxnSpPr>
        <p:spPr>
          <a:xfrm flipV="1">
            <a:off x="4435231" y="3018692"/>
            <a:ext cx="488461" cy="936308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10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8" name="Shape 10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318" y="166077"/>
            <a:ext cx="749874" cy="46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Shape 10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30" y="1031423"/>
            <a:ext cx="7906798" cy="347831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Shape 966"/>
          <p:cNvSpPr txBox="1"/>
          <p:nvPr/>
        </p:nvSpPr>
        <p:spPr>
          <a:xfrm>
            <a:off x="107463" y="1148"/>
            <a:ext cx="4552460" cy="991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Studiu de caz: ResNet</a:t>
            </a:r>
          </a:p>
        </p:txBody>
      </p:sp>
      <p:sp>
        <p:nvSpPr>
          <p:cNvPr id="8" name="Shape 967"/>
          <p:cNvSpPr txBox="1"/>
          <p:nvPr/>
        </p:nvSpPr>
        <p:spPr>
          <a:xfrm>
            <a:off x="107463" y="519995"/>
            <a:ext cx="2343000" cy="4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i="1" dirty="0"/>
              <a:t>[He et al., 2015]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Shape 1071"/>
          <p:cNvSpPr txBox="1"/>
          <p:nvPr/>
        </p:nvSpPr>
        <p:spPr>
          <a:xfrm>
            <a:off x="435643" y="205825"/>
            <a:ext cx="8446199" cy="461040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Concluzii</a:t>
            </a:r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 ConvNets: folosim straturi CONV, POOL, FC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 Tendință către filtre mai mici și arhitecturi mai adânci</a:t>
            </a:r>
          </a:p>
          <a:p>
            <a:pPr lvl="0"/>
            <a:r>
              <a:rPr lang="en" sz="2400" dirty="0"/>
              <a:t>- Tendință către eliminarea straturilor POOL/FC (doar CONV)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 Arhitectura tipică arată astfel: 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2400" b="1" dirty="0"/>
              <a:t>[(CONV-RELU)*N-POOL?]*M-(FC-RELU)*K,SOFTMAX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unde N este deobicei în jur de ~5, M este mare, 0 &lt;= K &lt;= 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 Arhitecturile recente (ResNet / GoogLeNet) pun sub semnul întrebării această paradigmă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509311"/>
            <a:ext cx="8024999" cy="27452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 err="1"/>
              <a:t>Recapitulare</a:t>
            </a:r>
            <a:endParaRPr lang="en" sz="4800" dirty="0"/>
          </a:p>
        </p:txBody>
      </p:sp>
    </p:spTree>
    <p:extLst>
      <p:ext uri="{BB962C8B-B14F-4D97-AF65-F5344CB8AC3E}">
        <p14:creationId xmlns:p14="http://schemas.microsoft.com/office/powerpoint/2010/main" val="16286005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Paradigma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supervizată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075858" y="1203386"/>
            <a:ext cx="5064606" cy="339534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269432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Formele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canonice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ale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problemelor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supervizată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1485555" y="1203631"/>
            <a:ext cx="6172220" cy="298311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Clasificare</a:t>
            </a: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Regresie</a:t>
            </a: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3133505" y="3144774"/>
            <a:ext cx="2465067" cy="1459102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195720" y="1274174"/>
            <a:ext cx="2613010" cy="14632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162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253388" y="1063772"/>
                <a:ext cx="6274698" cy="2400725"/>
              </a:xfrm>
            </p:spPr>
            <p:txBody>
              <a:bodyPr/>
              <a:lstStyle/>
              <a:p>
                <a:pPr marL="311079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177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17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177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177" i="1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2177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217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2177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177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17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177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177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2177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2177" i="1" dirty="0"/>
              </a:p>
              <a:p>
                <a:pPr lvl="1"/>
                <a:endParaRPr lang="en-US" sz="1905" dirty="0"/>
              </a:p>
              <a:p>
                <a:pPr marL="311079" lvl="1" indent="-311079">
                  <a:buFont typeface="Arial" panose="020B0604020202020204" pitchFamily="34" charset="0"/>
                  <a:buChar char="•"/>
                </a:pPr>
                <a:r>
                  <a:rPr lang="en-US" sz="1905" dirty="0"/>
                  <a:t>Thomas Bayes "An Essay towards solving a Problem in the Doctrine of Chances" Royal Society, 1763.</a:t>
                </a:r>
              </a:p>
              <a:p>
                <a:pPr marL="311079" lvl="1" indent="-311079">
                  <a:buFont typeface="Arial" panose="020B0604020202020204" pitchFamily="34" charset="0"/>
                  <a:buChar char="•"/>
                </a:pPr>
                <a:r>
                  <a:rPr lang="en-US" sz="1905" dirty="0" err="1"/>
                  <a:t>Simplu</a:t>
                </a:r>
                <a:r>
                  <a:rPr lang="en-US" sz="1905" dirty="0"/>
                  <a:t> de </a:t>
                </a:r>
                <a:r>
                  <a:rPr lang="en-US" sz="1905" dirty="0" err="1"/>
                  <a:t>înțeles</a:t>
                </a:r>
                <a:r>
                  <a:rPr lang="en-US" sz="1905" dirty="0"/>
                  <a:t> </a:t>
                </a:r>
                <a:r>
                  <a:rPr lang="en-US" sz="1905" dirty="0" err="1"/>
                  <a:t>dacă</a:t>
                </a:r>
                <a:r>
                  <a:rPr lang="en-US" sz="1905" dirty="0"/>
                  <a:t> </a:t>
                </a:r>
                <a:r>
                  <a:rPr lang="en-US" sz="1905" dirty="0" err="1"/>
                  <a:t>vă</a:t>
                </a:r>
                <a:r>
                  <a:rPr lang="en-US" sz="1905" dirty="0"/>
                  <a:t> </a:t>
                </a:r>
                <a:r>
                  <a:rPr lang="en-US" sz="1905" dirty="0" err="1"/>
                  <a:t>gândiți</a:t>
                </a:r>
                <a:r>
                  <a:rPr lang="en-US" sz="1905" dirty="0"/>
                  <a:t> la </a:t>
                </a:r>
                <a:r>
                  <a:rPr lang="en-US" sz="1905" dirty="0" err="1"/>
                  <a:t>arii</a:t>
                </a:r>
                <a:endParaRPr lang="en-US" sz="1905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253388" y="1063772"/>
                <a:ext cx="6274698" cy="2400725"/>
              </a:xfrm>
              <a:blipFill>
                <a:blip r:embed="rId2"/>
                <a:stretch>
                  <a:fillRect l="-2020" r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929" y="1063770"/>
            <a:ext cx="1731006" cy="185627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360059" y="3479479"/>
            <a:ext cx="2488581" cy="1473590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5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728674" y="4054351"/>
            <a:ext cx="1857679" cy="756809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3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3885174" y="3606406"/>
            <a:ext cx="583261" cy="895889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33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43863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18044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rgbClr val="0000FF"/>
                </a:solidFill>
              </a:rPr>
              <a:t>activation map</a:t>
            </a:r>
          </a:p>
        </p:txBody>
      </p:sp>
      <p:sp>
        <p:nvSpPr>
          <p:cNvPr id="223" name="Shape 223"/>
          <p:cNvSpPr txBox="1"/>
          <p:nvPr/>
        </p:nvSpPr>
        <p:spPr>
          <a:xfrm>
            <a:off x="6959443" y="4053232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24" name="Shape 224"/>
          <p:cNvSpPr txBox="1"/>
          <p:nvPr/>
        </p:nvSpPr>
        <p:spPr>
          <a:xfrm>
            <a:off x="7626953" y="35975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25" name="Shape 225"/>
          <p:cNvSpPr txBox="1"/>
          <p:nvPr/>
        </p:nvSpPr>
        <p:spPr>
          <a:xfrm>
            <a:off x="8031353" y="218656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1" name="Shape 18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457172" y="1203631"/>
                <a:ext cx="8228763" cy="3481901"/>
              </a:xfrm>
            </p:spPr>
            <p:txBody>
              <a:bodyPr/>
              <a:lstStyle/>
              <a:p>
                <a:pPr marL="311079" indent="-311079">
                  <a:buFont typeface="Arial" panose="020B0604020202020204" pitchFamily="34" charset="0"/>
                  <a:buChar char="•"/>
                </a:pPr>
                <a:r>
                  <a:rPr lang="en-US" sz="1905" dirty="0"/>
                  <a:t>Presupunerea Naïve Bayes:</a:t>
                </a:r>
              </a:p>
              <a:p>
                <a:pPr marL="194424" lvl="1" indent="-194424">
                  <a:buFont typeface="Wingdings" pitchFamily="2" charset="2"/>
                  <a:buChar char="Ø"/>
                </a:pPr>
                <a:r>
                  <a:rPr lang="en-US" sz="1633" dirty="0" err="1"/>
                  <a:t>Trăsăturile</a:t>
                </a:r>
                <a:r>
                  <a:rPr lang="en-US" sz="1633" dirty="0"/>
                  <a:t> </a:t>
                </a:r>
                <a:r>
                  <a:rPr lang="en-US" sz="1633" dirty="0" err="1"/>
                  <a:t>sunt</a:t>
                </a:r>
                <a:r>
                  <a:rPr lang="en-US" sz="1633" dirty="0"/>
                  <a:t> </a:t>
                </a:r>
                <a:r>
                  <a:rPr lang="en-US" sz="1633" dirty="0" err="1"/>
                  <a:t>independente</a:t>
                </a:r>
                <a:r>
                  <a:rPr lang="en-US" sz="1633" dirty="0"/>
                  <a:t>:</a:t>
                </a:r>
              </a:p>
              <a:p>
                <a:pPr lvl="1"/>
                <a:endParaRPr lang="en-US" sz="1633" dirty="0"/>
              </a:p>
              <a:p>
                <a:pPr marL="311079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633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16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6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16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16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16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6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16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16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6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16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33" dirty="0"/>
              </a:p>
              <a:p>
                <a:pPr lvl="1"/>
                <a:endParaRPr lang="en-US" sz="1633" dirty="0"/>
              </a:p>
              <a:p>
                <a:pPr marL="233309" lvl="1" indent="-233309">
                  <a:buFont typeface="Wingdings" pitchFamily="2" charset="2"/>
                  <a:buChar char="Ø"/>
                </a:pPr>
                <a:r>
                  <a:rPr lang="en-US" sz="1633" dirty="0"/>
                  <a:t>Mai general:</a:t>
                </a:r>
              </a:p>
              <a:p>
                <a:pPr marL="311079"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1633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1633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16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16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1633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1633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1633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1633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1633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633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633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1633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1633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1633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1633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1633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457172" y="1203631"/>
                <a:ext cx="8228763" cy="3481901"/>
              </a:xfrm>
              <a:blipFill>
                <a:blip r:embed="rId3"/>
                <a:stretch>
                  <a:fillRect l="-1698" b="-13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err="1"/>
              <a:t>Clasificatorul</a:t>
            </a:r>
            <a:r>
              <a:rPr lang="en-US" sz="4000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319027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 err="1"/>
              <a:t>Clasificatorul</a:t>
            </a:r>
            <a:r>
              <a:rPr lang="en-US" sz="4000" dirty="0"/>
              <a:t> Naïve Bayes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457172" y="1063771"/>
                <a:ext cx="8345305" cy="3913392"/>
              </a:xfrm>
            </p:spPr>
            <p:txBody>
              <a:bodyPr/>
              <a:lstStyle/>
              <a:p>
                <a:pPr marL="311079" indent="-311079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905" dirty="0"/>
                  <a:t>Fiind date:</a:t>
                </a:r>
              </a:p>
              <a:p>
                <a:pPr marL="311079" lvl="1" indent="-311079">
                  <a:buFont typeface="Wingdings" pitchFamily="2" charset="2"/>
                  <a:buChar char="Ø"/>
                </a:pPr>
                <a:r>
                  <a:rPr lang="en-US" sz="1633" dirty="0" err="1"/>
                  <a:t>Probabilitatea</a:t>
                </a:r>
                <a:r>
                  <a:rPr lang="en-US" sz="1633" dirty="0"/>
                  <a:t> </a:t>
                </a:r>
                <a:r>
                  <a:rPr lang="en-US" sz="1633" dirty="0" err="1"/>
                  <a:t>apriori</a:t>
                </a:r>
                <a:r>
                  <a:rPr lang="en-US" sz="1633" dirty="0"/>
                  <a:t> a </a:t>
                </a:r>
                <a:r>
                  <a:rPr lang="en-US" sz="1633" dirty="0" err="1"/>
                  <a:t>claselor</a:t>
                </a:r>
                <a:r>
                  <a:rPr lang="en-US" sz="1633" dirty="0"/>
                  <a:t> P(Y)</a:t>
                </a:r>
              </a:p>
              <a:p>
                <a:pPr marL="311079" lvl="1" indent="-311079">
                  <a:buFont typeface="Wingdings" pitchFamily="2" charset="2"/>
                  <a:buChar char="Ø"/>
                </a:pPr>
                <a:r>
                  <a:rPr lang="en-US" sz="1633" i="1" dirty="0"/>
                  <a:t>n</a:t>
                </a:r>
                <a:r>
                  <a:rPr lang="en-US" sz="1633" dirty="0"/>
                  <a:t> </a:t>
                </a:r>
                <a:r>
                  <a:rPr lang="en-US" sz="1633" dirty="0" err="1"/>
                  <a:t>trăsături</a:t>
                </a:r>
                <a:r>
                  <a:rPr lang="en-US" sz="1633" dirty="0"/>
                  <a:t> </a:t>
                </a:r>
                <a:r>
                  <a:rPr lang="en-US" sz="1633" dirty="0" err="1"/>
                  <a:t>independente</a:t>
                </a:r>
                <a:r>
                  <a:rPr lang="en-US" sz="1633" dirty="0"/>
                  <a:t> </a:t>
                </a:r>
                <a:r>
                  <a:rPr lang="en-US" sz="1633" b="1" dirty="0"/>
                  <a:t>X</a:t>
                </a:r>
                <a:r>
                  <a:rPr lang="en-US" sz="1633" dirty="0"/>
                  <a:t> </a:t>
                </a:r>
                <a:r>
                  <a:rPr lang="en-US" sz="1633" dirty="0" err="1"/>
                  <a:t>condiționate</a:t>
                </a:r>
                <a:r>
                  <a:rPr lang="en-US" sz="1633" dirty="0"/>
                  <a:t> de Y</a:t>
                </a:r>
              </a:p>
              <a:p>
                <a:pPr marL="311079" lvl="1" indent="-311079">
                  <a:buFont typeface="Wingdings" pitchFamily="2" charset="2"/>
                  <a:buChar char="Ø"/>
                </a:pPr>
                <a:r>
                  <a:rPr lang="en-US" sz="1633" dirty="0" err="1"/>
                  <a:t>Pentru</a:t>
                </a:r>
                <a:r>
                  <a:rPr lang="en-US" sz="1633" dirty="0"/>
                  <a:t> </a:t>
                </a:r>
                <a:r>
                  <a:rPr lang="en-US" sz="1633" dirty="0" err="1"/>
                  <a:t>fiecare</a:t>
                </a:r>
                <a:r>
                  <a:rPr lang="en-US" sz="1633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633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1633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633" dirty="0"/>
                  <a:t>, </a:t>
                </a:r>
                <a:r>
                  <a:rPr lang="en-US" sz="1633" dirty="0" err="1"/>
                  <a:t>probabilitatea</a:t>
                </a:r>
                <a:r>
                  <a:rPr lang="en-US" sz="1633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33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1633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1633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1633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1633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1633" i="1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1633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1633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33" dirty="0"/>
              </a:p>
              <a:p>
                <a:pPr lvl="1">
                  <a:lnSpc>
                    <a:spcPct val="90000"/>
                  </a:lnSpc>
                </a:pPr>
                <a:endParaRPr lang="en-US" sz="1905" dirty="0"/>
              </a:p>
              <a:p>
                <a:pPr marL="311079" indent="-311079">
                  <a:buFont typeface="Arial" panose="020B0604020202020204" pitchFamily="34" charset="0"/>
                  <a:buChar char="•"/>
                </a:pPr>
                <a:r>
                  <a:rPr lang="en-US" sz="1905" dirty="0"/>
                  <a:t>Regula de </a:t>
                </a:r>
                <a:r>
                  <a:rPr lang="en-US" sz="1905" dirty="0" err="1"/>
                  <a:t>decizie</a:t>
                </a:r>
                <a:r>
                  <a:rPr lang="en-US" sz="1905" dirty="0"/>
                  <a:t> Naïve Bayes </a:t>
                </a:r>
                <a:r>
                  <a:rPr lang="en-US" sz="1905" dirty="0" err="1"/>
                  <a:t>este</a:t>
                </a:r>
                <a:r>
                  <a:rPr lang="en-US" sz="1905" dirty="0"/>
                  <a:t>:</a:t>
                </a:r>
              </a:p>
              <a:p>
                <a:endParaRPr lang="ro-RO" sz="544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1905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1905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1905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1905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1905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1905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1905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1905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905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1905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1905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1905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1905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1905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905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1905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1905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1905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1905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1905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1905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1905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1905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1905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1905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1905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1905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1905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1905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1905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1905" dirty="0">
                  <a:solidFill>
                    <a:srgbClr val="009900"/>
                  </a:solidFill>
                </a:endParaRPr>
              </a:p>
              <a:p>
                <a:pPr marL="311079" indent="-311079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1905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1905" dirty="0">
                    <a:solidFill>
                      <a:srgbClr val="FF0000"/>
                    </a:solidFill>
                  </a:rPr>
                  <a:t> </a:t>
                </a:r>
                <a:r>
                  <a:rPr lang="en-US" sz="1905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1905" dirty="0">
                    <a:solidFill>
                      <a:srgbClr val="FF0000"/>
                    </a:solidFill>
                  </a:rPr>
                  <a:t> </a:t>
                </a:r>
                <a:r>
                  <a:rPr lang="en-US" sz="1905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1905" dirty="0">
                    <a:solidFill>
                      <a:srgbClr val="FF0000"/>
                    </a:solidFill>
                  </a:rPr>
                  <a:t> </a:t>
                </a:r>
                <a:r>
                  <a:rPr lang="en-US" sz="1905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1905" dirty="0">
                    <a:solidFill>
                      <a:srgbClr val="FF0000"/>
                    </a:solidFill>
                  </a:rPr>
                  <a:t> de log!</a:t>
                </a:r>
              </a:p>
            </p:txBody>
          </p:sp>
        </mc:Choice>
        <mc:Fallback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457172" y="1063771"/>
                <a:ext cx="8345305" cy="3913392"/>
              </a:xfrm>
              <a:blipFill>
                <a:blip r:embed="rId3"/>
                <a:stretch>
                  <a:fillRect l="-1674" b="-185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502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>
                <a:uFill>
                  <a:solidFill>
                    <a:srgbClr val="FFFFFF"/>
                  </a:solidFill>
                </a:uFill>
              </a:rPr>
              <a:t>Metoda celor mai apropiați vecini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28810" y="1517658"/>
            <a:ext cx="8075363" cy="327097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Algoritmul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k-NN:</a:t>
            </a:r>
          </a:p>
          <a:p>
            <a:pPr marL="73483">
              <a:spcAft>
                <a:spcPts val="962"/>
              </a:spcAft>
              <a:buClr>
                <a:srgbClr val="000000"/>
              </a:buClr>
              <a:buSzPct val="45000"/>
            </a:pP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1)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de test x,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găsim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cei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apropiați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k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vecini</a:t>
            </a:r>
            <a:endParaRPr lang="en-US" sz="1905" spc="-1" dirty="0">
              <a:uFill>
                <a:solidFill>
                  <a:srgbClr val="FFFFFF"/>
                </a:solidFill>
              </a:uFill>
            </a:endParaRPr>
          </a:p>
          <a:p>
            <a:pPr marL="73483">
              <a:spcAft>
                <a:spcPts val="962"/>
              </a:spcAft>
              <a:buClr>
                <a:srgbClr val="000000"/>
              </a:buClr>
              <a:buSzPct val="45000"/>
            </a:pP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2)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Atribuim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eticheta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majoritară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conform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celor</a:t>
            </a:r>
            <a:r>
              <a:rPr lang="en-US" sz="1905" spc="-1" dirty="0">
                <a:uFill>
                  <a:solidFill>
                    <a:srgbClr val="FFFFFF"/>
                  </a:solidFill>
                </a:uFill>
              </a:rPr>
              <a:t> k </a:t>
            </a:r>
            <a:r>
              <a:rPr lang="en-US" sz="1905" spc="-1" dirty="0" err="1">
                <a:uFill>
                  <a:solidFill>
                    <a:srgbClr val="FFFFFF"/>
                  </a:solidFill>
                </a:uFill>
              </a:rPr>
              <a:t>vecini</a:t>
            </a:r>
            <a:endParaRPr lang="en-US" sz="1905" spc="-1" dirty="0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67231" y="1004947"/>
            <a:ext cx="1990865" cy="195495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8845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457172" y="1329130"/>
            <a:ext cx="8228763" cy="3318108"/>
          </a:xfrm>
        </p:spPr>
        <p:txBody>
          <a:bodyPr/>
          <a:lstStyle/>
          <a:p>
            <a:pPr marL="311079" indent="-311079">
              <a:buFont typeface="Arial" panose="020B0604020202020204" pitchFamily="34" charset="0"/>
              <a:buChar char="•"/>
            </a:pPr>
            <a:r>
              <a:rPr lang="en-US" sz="1905" dirty="0"/>
              <a:t>O </a:t>
            </a:r>
            <a:r>
              <a:rPr lang="en-US" sz="1905" dirty="0" err="1"/>
              <a:t>funcție</a:t>
            </a:r>
            <a:r>
              <a:rPr lang="en-US" sz="1905" dirty="0"/>
              <a:t> de </a:t>
            </a:r>
            <a:r>
              <a:rPr lang="en-US" sz="1905" dirty="0" err="1"/>
              <a:t>distanță</a:t>
            </a:r>
            <a:r>
              <a:rPr lang="en-US" sz="1905" dirty="0"/>
              <a:t> </a:t>
            </a:r>
          </a:p>
          <a:p>
            <a:pPr marL="311079" lvl="1" indent="-311079">
              <a:buFont typeface="Wingdings" pitchFamily="2" charset="2"/>
              <a:buChar char="Ø"/>
            </a:pPr>
            <a:r>
              <a:rPr lang="en-US" sz="1905" b="1" dirty="0" err="1"/>
              <a:t>Distanța</a:t>
            </a:r>
            <a:r>
              <a:rPr lang="en-US" sz="1905" b="1" dirty="0"/>
              <a:t> </a:t>
            </a:r>
            <a:r>
              <a:rPr lang="en-US" sz="1905" b="1" dirty="0" err="1"/>
              <a:t>Euclideană</a:t>
            </a:r>
            <a:endParaRPr lang="en-US" sz="1905" b="1" dirty="0"/>
          </a:p>
          <a:p>
            <a:pPr marL="311079" lvl="1" indent="-311079">
              <a:buFont typeface="Wingdings" pitchFamily="2" charset="2"/>
              <a:buChar char="Ø"/>
            </a:pPr>
            <a:r>
              <a:rPr lang="en-US" sz="1905" b="1" dirty="0" err="1"/>
              <a:t>Distanța</a:t>
            </a:r>
            <a:r>
              <a:rPr lang="en-US" sz="1905" b="1" dirty="0"/>
              <a:t> Edit (</a:t>
            </a:r>
            <a:r>
              <a:rPr lang="en-US" sz="1905" b="1" dirty="0" err="1"/>
              <a:t>Levenshtein</a:t>
            </a:r>
            <a:r>
              <a:rPr lang="en-US" sz="1905" b="1" dirty="0"/>
              <a:t>)</a:t>
            </a:r>
          </a:p>
          <a:p>
            <a:pPr marL="311079" lvl="1" indent="-311079">
              <a:buFont typeface="Wingdings" pitchFamily="2" charset="2"/>
              <a:buChar char="Ø"/>
            </a:pPr>
            <a:r>
              <a:rPr lang="en-US" sz="1905" b="1" dirty="0" err="1"/>
              <a:t>Distanța</a:t>
            </a:r>
            <a:r>
              <a:rPr lang="en-US" sz="1905" b="1" dirty="0"/>
              <a:t> Hamming</a:t>
            </a:r>
          </a:p>
          <a:p>
            <a:pPr marL="311079" lvl="1" indent="-311079">
              <a:buFont typeface="Arial" panose="020B0604020202020204" pitchFamily="34" charset="0"/>
              <a:buChar char="•"/>
            </a:pPr>
            <a:endParaRPr lang="en-US" sz="1905" dirty="0"/>
          </a:p>
          <a:p>
            <a:pPr marL="311079" indent="-311079">
              <a:buFont typeface="Arial" panose="020B0604020202020204" pitchFamily="34" charset="0"/>
              <a:buChar char="•"/>
            </a:pPr>
            <a:r>
              <a:rPr lang="en-US" sz="1905" dirty="0" err="1"/>
              <a:t>Câți</a:t>
            </a:r>
            <a:r>
              <a:rPr lang="en-US" sz="1905" dirty="0"/>
              <a:t> </a:t>
            </a:r>
            <a:r>
              <a:rPr lang="en-US" sz="1905" dirty="0" err="1"/>
              <a:t>vecini</a:t>
            </a:r>
            <a:r>
              <a:rPr lang="en-US" sz="1905" dirty="0"/>
              <a:t> </a:t>
            </a:r>
            <a:r>
              <a:rPr lang="en-US" sz="1905" dirty="0" err="1"/>
              <a:t>să</a:t>
            </a:r>
            <a:r>
              <a:rPr lang="en-US" sz="1905" dirty="0"/>
              <a:t> </a:t>
            </a:r>
            <a:r>
              <a:rPr lang="en-US" sz="1905" dirty="0" err="1"/>
              <a:t>luăm</a:t>
            </a:r>
            <a:r>
              <a:rPr lang="en-US" sz="1905" dirty="0"/>
              <a:t> </a:t>
            </a:r>
            <a:r>
              <a:rPr lang="en-US" sz="1905" dirty="0" err="1"/>
              <a:t>în</a:t>
            </a:r>
            <a:r>
              <a:rPr lang="en-US" sz="1905" dirty="0"/>
              <a:t> </a:t>
            </a:r>
            <a:r>
              <a:rPr lang="en-US" sz="1905" dirty="0" err="1"/>
              <a:t>considerare</a:t>
            </a:r>
            <a:r>
              <a:rPr lang="en-US" sz="1905" dirty="0"/>
              <a:t>?</a:t>
            </a:r>
            <a:endParaRPr lang="en-US" sz="1905" b="1" dirty="0"/>
          </a:p>
          <a:p>
            <a:pPr marL="622158" lvl="1" indent="-311079">
              <a:buFont typeface="Arial" panose="020B0604020202020204" pitchFamily="34" charset="0"/>
              <a:buChar char="•"/>
            </a:pPr>
            <a:endParaRPr lang="en-US" sz="1905" dirty="0"/>
          </a:p>
          <a:p>
            <a:pPr marL="311079" indent="-311079">
              <a:buFont typeface="Arial" panose="020B0604020202020204" pitchFamily="34" charset="0"/>
              <a:buChar char="•"/>
            </a:pPr>
            <a:r>
              <a:rPr lang="en-US" sz="1905" dirty="0" err="1"/>
              <a:t>Cun</a:t>
            </a:r>
            <a:r>
              <a:rPr lang="en-US" sz="1905" dirty="0"/>
              <a:t> </a:t>
            </a:r>
            <a:r>
              <a:rPr lang="en-US" sz="1905" dirty="0" err="1"/>
              <a:t>să</a:t>
            </a:r>
            <a:r>
              <a:rPr lang="en-US" sz="1905" dirty="0"/>
              <a:t> </a:t>
            </a:r>
            <a:r>
              <a:rPr lang="en-US" sz="1905" dirty="0" err="1"/>
              <a:t>antrenăm</a:t>
            </a:r>
            <a:r>
              <a:rPr lang="en-US" sz="1905" dirty="0"/>
              <a:t> </a:t>
            </a:r>
            <a:r>
              <a:rPr lang="en-US" sz="1905" dirty="0" err="1"/>
              <a:t>modelul</a:t>
            </a:r>
            <a:r>
              <a:rPr lang="en-US" sz="1905" dirty="0"/>
              <a:t> </a:t>
            </a:r>
            <a:r>
              <a:rPr lang="en-US" sz="1905" dirty="0" err="1"/>
              <a:t>pe</a:t>
            </a:r>
            <a:r>
              <a:rPr lang="en-US" sz="1905" dirty="0"/>
              <a:t> </a:t>
            </a:r>
            <a:r>
              <a:rPr lang="en-US" sz="1905" dirty="0" err="1"/>
              <a:t>exemplele</a:t>
            </a:r>
            <a:r>
              <a:rPr lang="en-US" sz="1905" dirty="0"/>
              <a:t> din </a:t>
            </a:r>
            <a:r>
              <a:rPr lang="en-US" sz="1905" dirty="0" err="1"/>
              <a:t>vecinătate</a:t>
            </a:r>
            <a:r>
              <a:rPr lang="en-US" sz="1905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Ce ne </a:t>
            </a:r>
            <a:r>
              <a:rPr lang="en-US" sz="4000" dirty="0" err="1"/>
              <a:t>trebuie</a:t>
            </a:r>
            <a:r>
              <a:rPr lang="en-US" sz="4000" dirty="0"/>
              <a:t> </a:t>
            </a:r>
            <a:r>
              <a:rPr lang="en-US" sz="4000" dirty="0" err="1"/>
              <a:t>pentru</a:t>
            </a:r>
            <a:r>
              <a:rPr lang="en-US" sz="4000" dirty="0"/>
              <a:t> un </a:t>
            </a:r>
            <a:r>
              <a:rPr lang="en-US" sz="4000" dirty="0" err="1"/>
              <a:t>clasificator</a:t>
            </a:r>
            <a:r>
              <a:rPr lang="en-US" sz="4000" dirty="0"/>
              <a:t> </a:t>
            </a:r>
            <a:r>
              <a:rPr lang="en-US" sz="4000" dirty="0" err="1"/>
              <a:t>bazat</a:t>
            </a:r>
            <a:r>
              <a:rPr lang="en-US" sz="4000" dirty="0"/>
              <a:t> </a:t>
            </a:r>
            <a:r>
              <a:rPr lang="en-US" sz="4000" dirty="0" err="1"/>
              <a:t>pe</a:t>
            </a:r>
            <a:r>
              <a:rPr lang="en-US" sz="4000" dirty="0"/>
              <a:t> </a:t>
            </a:r>
            <a:r>
              <a:rPr lang="en-US" sz="4000" dirty="0" err="1"/>
              <a:t>memorie</a:t>
            </a:r>
            <a:r>
              <a:rPr lang="en-US" sz="4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1476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Shape 2"/>
              <p:cNvSpPr txBox="1"/>
              <p:nvPr/>
            </p:nvSpPr>
            <p:spPr>
              <a:xfrm>
                <a:off x="561860" y="1555364"/>
                <a:ext cx="7965195" cy="29881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Pentru a “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(de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905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905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1905" i="1" spc="-1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de un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endParaRPr lang="en-US" sz="1905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mare de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descriu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datele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sistemul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are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foarte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antrenare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învăța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un model care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să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generalizeze</a:t>
                </a:r>
                <a:endParaRPr lang="en-US" sz="1905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cele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ori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aceste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date nu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disponibile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1905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1905" spc="-1" dirty="0" err="1"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endParaRPr lang="en-US" sz="1905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endParaRPr lang="en-US" sz="1905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60" y="1555364"/>
                <a:ext cx="7965195" cy="2988183"/>
              </a:xfrm>
              <a:prstGeom prst="rect">
                <a:avLst/>
              </a:prstGeom>
              <a:blipFill>
                <a:blip r:embed="rId2"/>
                <a:stretch>
                  <a:fillRect t="-2110" r="-175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4317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Hughes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429658" y="3583757"/>
            <a:ext cx="8152482" cy="14045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Hughes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măsură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ce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clasificatorului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ajungem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1633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633" spc="-1" dirty="0" err="1">
                <a:uFill>
                  <a:solidFill>
                    <a:srgbClr val="FFFFFF"/>
                  </a:solidFill>
                </a:uFill>
              </a:rPr>
              <a:t>trăsături</a:t>
            </a:r>
            <a:endParaRPr lang="en-US" sz="1633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Adăugarea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multor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păstrând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dimensiunea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setului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degradează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1633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1633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endParaRPr lang="en-US" sz="1633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9326" y="910983"/>
            <a:ext cx="3361678" cy="22347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2452917" y="3145735"/>
            <a:ext cx="2328331" cy="30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61" dirty="0" err="1"/>
              <a:t>Numărul</a:t>
            </a:r>
            <a:r>
              <a:rPr lang="en-US" sz="1361" dirty="0"/>
              <a:t> </a:t>
            </a:r>
            <a:r>
              <a:rPr lang="en-US" sz="1361" dirty="0" err="1"/>
              <a:t>optim</a:t>
            </a:r>
            <a:r>
              <a:rPr lang="en-US" sz="1361" dirty="0"/>
              <a:t> de </a:t>
            </a:r>
            <a:r>
              <a:rPr lang="en-US" sz="1361" dirty="0" err="1"/>
              <a:t>trăsături</a:t>
            </a:r>
            <a:endParaRPr lang="en-US" sz="136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442692" y="2781728"/>
            <a:ext cx="3088312" cy="301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61" dirty="0" err="1"/>
              <a:t>Dimensiunea</a:t>
            </a:r>
            <a:r>
              <a:rPr lang="en-US" sz="1361" dirty="0"/>
              <a:t> </a:t>
            </a:r>
            <a:r>
              <a:rPr lang="en-US" sz="1361" dirty="0" err="1"/>
              <a:t>spațiului</a:t>
            </a:r>
            <a:r>
              <a:rPr lang="en-US" sz="1361" dirty="0"/>
              <a:t> de </a:t>
            </a:r>
            <a:r>
              <a:rPr lang="en-US" sz="1361" dirty="0" err="1"/>
              <a:t>trsăsturi</a:t>
            </a:r>
            <a:endParaRPr lang="en-US" sz="136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900622" y="1757562"/>
            <a:ext cx="2265178" cy="5111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61" dirty="0" err="1"/>
              <a:t>Performanța</a:t>
            </a:r>
            <a:r>
              <a:rPr lang="en-US" sz="1361" dirty="0"/>
              <a:t> </a:t>
            </a:r>
            <a:r>
              <a:rPr lang="en-US" sz="1361" dirty="0" err="1"/>
              <a:t>clasificatorului</a:t>
            </a:r>
            <a:endParaRPr lang="en-US" sz="1361" dirty="0"/>
          </a:p>
        </p:txBody>
      </p:sp>
    </p:spTree>
    <p:extLst>
      <p:ext uri="{BB962C8B-B14F-4D97-AF65-F5344CB8AC3E}">
        <p14:creationId xmlns:p14="http://schemas.microsoft.com/office/powerpoint/2010/main" val="54748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36848" y="93846"/>
            <a:ext cx="6670307" cy="235182"/>
          </a:xfrm>
        </p:spPr>
        <p:txBody>
          <a:bodyPr lIns="51435" tIns="25717" rIns="51435" bIns="25717" anchor="b">
            <a:noAutofit/>
          </a:bodyPr>
          <a:lstStyle/>
          <a:p>
            <a:pPr algn="ctr" eaLnBrk="1" hangingPunct="1"/>
            <a:r>
              <a:rPr lang="en-US" sz="1350" b="1" dirty="0"/>
              <a:t>Forma </a:t>
            </a:r>
            <a:r>
              <a:rPr lang="en-US" sz="1350" b="1" dirty="0" err="1"/>
              <a:t>primală</a:t>
            </a:r>
            <a:endParaRPr lang="en-US" sz="135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297" y="365897"/>
            <a:ext cx="6053406" cy="465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62560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4482" y="375205"/>
            <a:ext cx="5991725" cy="4651470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236848" y="93846"/>
            <a:ext cx="6670307" cy="235182"/>
          </a:xfrm>
        </p:spPr>
        <p:txBody>
          <a:bodyPr lIns="51435" tIns="25717" rIns="51435" bIns="25717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350" b="1" dirty="0"/>
              <a:t>Forma </a:t>
            </a:r>
            <a:r>
              <a:rPr lang="en-US" sz="1350" b="1" dirty="0" err="1"/>
              <a:t>duală</a:t>
            </a:r>
            <a:endParaRPr lang="en-US" sz="1350" b="1" dirty="0"/>
          </a:p>
        </p:txBody>
      </p:sp>
    </p:spTree>
    <p:extLst>
      <p:ext uri="{BB962C8B-B14F-4D97-AF65-F5344CB8AC3E}">
        <p14:creationId xmlns:p14="http://schemas.microsoft.com/office/powerpoint/2010/main" val="58051312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>
                <a:uFill>
                  <a:solidFill>
                    <a:srgbClr val="FFFFFF"/>
                  </a:solidFill>
                </a:uFill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267070" y="1175218"/>
            <a:ext cx="6172220" cy="35530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>
                <a:uFill>
                  <a:solidFill>
                    <a:srgbClr val="FFFFFF"/>
                  </a:solidFill>
                </a:uFill>
              </a:rPr>
              <a:t>Prin definirea explicită a funcției de scufundare</a:t>
            </a: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1507109" y="1563937"/>
            <a:ext cx="6123233" cy="3554066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56725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1575937" y="3631713"/>
            <a:ext cx="748779" cy="847734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6368661" y="1617578"/>
            <a:ext cx="1119862" cy="635617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6157768" y="2737440"/>
            <a:ext cx="1330754" cy="68436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4825789" y="3608443"/>
            <a:ext cx="798257" cy="1064505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771485" y="1817448"/>
            <a:ext cx="1057647" cy="70518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>
                <a:uFill>
                  <a:solidFill>
                    <a:srgbClr val="FFFFFF"/>
                  </a:solidFill>
                </a:uFill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1387579" y="1130149"/>
            <a:ext cx="4594568" cy="3735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>
                <a:uFill>
                  <a:solidFill>
                    <a:srgbClr val="FFFFFF"/>
                  </a:solidFill>
                </a:uFill>
              </a:rPr>
              <a:t>Mașini cu </a:t>
            </a:r>
            <a:r>
              <a:rPr lang="en-US" sz="2177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vectori suport</a:t>
            </a:r>
            <a:r>
              <a:rPr lang="en-US" sz="2177" spc="-1">
                <a:uFill>
                  <a:solidFill>
                    <a:srgbClr val="FFFFFF"/>
                  </a:solidFill>
                </a:uFill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2497889" y="3010792"/>
            <a:ext cx="786499" cy="784295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4705524" y="2450371"/>
            <a:ext cx="1034868" cy="784785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1329284" y="1990865"/>
            <a:ext cx="684360" cy="904805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6306446" y="3782595"/>
            <a:ext cx="715467" cy="1070139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403428" y="1630805"/>
            <a:ext cx="1180117" cy="3333131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800964" y="1646726"/>
            <a:ext cx="1180117" cy="3333131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993645" y="1637418"/>
            <a:ext cx="1180117" cy="3333131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4705524" y="2450371"/>
            <a:ext cx="1034868" cy="72257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766097" y="1800058"/>
            <a:ext cx="1063036" cy="72257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23437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638400" y="2311753"/>
            <a:ext cx="282299" cy="813899"/>
          </a:xfrm>
          <a:prstGeom prst="cube">
            <a:avLst>
              <a:gd name="adj" fmla="val 53382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07" name="Shape 207"/>
          <p:cNvCxnSpPr/>
          <p:nvPr/>
        </p:nvCxnSpPr>
        <p:spPr>
          <a:xfrm rot="10800000" flipH="1">
            <a:off x="1745150" y="2718702"/>
            <a:ext cx="1489500" cy="3990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8" name="Shape 208"/>
          <p:cNvCxnSpPr/>
          <p:nvPr/>
        </p:nvCxnSpPr>
        <p:spPr>
          <a:xfrm>
            <a:off x="1764650" y="2481402"/>
            <a:ext cx="1470000" cy="237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09" name="Shape 209"/>
          <p:cNvCxnSpPr/>
          <p:nvPr/>
        </p:nvCxnSpPr>
        <p:spPr>
          <a:xfrm>
            <a:off x="1900850" y="2332002"/>
            <a:ext cx="1333800" cy="386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10" name="Shape 210"/>
          <p:cNvCxnSpPr/>
          <p:nvPr/>
        </p:nvCxnSpPr>
        <p:spPr>
          <a:xfrm rot="10800000" flipH="1">
            <a:off x="1926950" y="2718702"/>
            <a:ext cx="1307700" cy="24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11" name="Shape 211"/>
          <p:cNvSpPr txBox="1"/>
          <p:nvPr/>
        </p:nvSpPr>
        <p:spPr>
          <a:xfrm>
            <a:off x="1834500" y="3639753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2198800" y="1566578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1163887" y="4031385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sp>
        <p:nvSpPr>
          <p:cNvPr id="215" name="Shape 215"/>
          <p:cNvSpPr/>
          <p:nvPr/>
        </p:nvSpPr>
        <p:spPr>
          <a:xfrm>
            <a:off x="1221875" y="1339753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219" name="Shape 219"/>
          <p:cNvCxnSpPr/>
          <p:nvPr/>
        </p:nvCxnSpPr>
        <p:spPr>
          <a:xfrm>
            <a:off x="3971900" y="2722003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20" name="Shape 220"/>
          <p:cNvSpPr txBox="1"/>
          <p:nvPr/>
        </p:nvSpPr>
        <p:spPr>
          <a:xfrm>
            <a:off x="3956292" y="2842335"/>
            <a:ext cx="2288609" cy="4771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800" dirty="0"/>
              <a:t>Aplicăm convoluția în toate locațiile</a:t>
            </a:r>
          </a:p>
        </p:txBody>
      </p:sp>
      <p:sp>
        <p:nvSpPr>
          <p:cNvPr id="221" name="Shape 221"/>
          <p:cNvSpPr/>
          <p:nvPr/>
        </p:nvSpPr>
        <p:spPr>
          <a:xfrm>
            <a:off x="7074950" y="1339753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 txBox="1"/>
          <p:nvPr/>
        </p:nvSpPr>
        <p:spPr>
          <a:xfrm>
            <a:off x="6861384" y="812818"/>
            <a:ext cx="2039646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>
                <a:solidFill>
                  <a:schemeClr val="tx1"/>
                </a:solidFill>
              </a:rPr>
              <a:t>activation maps</a:t>
            </a:r>
          </a:p>
        </p:txBody>
      </p:sp>
      <p:sp>
        <p:nvSpPr>
          <p:cNvPr id="24" name="Shape 169"/>
          <p:cNvSpPr txBox="1"/>
          <p:nvPr/>
        </p:nvSpPr>
        <p:spPr>
          <a:xfrm>
            <a:off x="0" y="26277"/>
            <a:ext cx="9144000" cy="65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Stratul convoluțional</a:t>
            </a:r>
          </a:p>
        </p:txBody>
      </p:sp>
      <p:sp>
        <p:nvSpPr>
          <p:cNvPr id="26" name="Shape 193"/>
          <p:cNvSpPr txBox="1"/>
          <p:nvPr/>
        </p:nvSpPr>
        <p:spPr>
          <a:xfrm>
            <a:off x="3479726" y="917378"/>
            <a:ext cx="3023564" cy="5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32x32x3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8000"/>
                </a:solidFill>
              </a:rPr>
              <a:t>Filtru de 5x5x3</a:t>
            </a:r>
          </a:p>
        </p:txBody>
      </p:sp>
      <p:cxnSp>
        <p:nvCxnSpPr>
          <p:cNvPr id="27" name="Shape 194"/>
          <p:cNvCxnSpPr>
            <a:stCxn id="26" idx="1"/>
          </p:cNvCxnSpPr>
          <p:nvPr/>
        </p:nvCxnSpPr>
        <p:spPr>
          <a:xfrm flipH="1">
            <a:off x="2348651" y="1193678"/>
            <a:ext cx="1131075" cy="198574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8" name="Shape 195"/>
          <p:cNvCxnSpPr/>
          <p:nvPr/>
        </p:nvCxnSpPr>
        <p:spPr>
          <a:xfrm flipH="1">
            <a:off x="1926949" y="1566578"/>
            <a:ext cx="1552776" cy="1078525"/>
          </a:xfrm>
          <a:prstGeom prst="straightConnector1">
            <a:avLst/>
          </a:prstGeom>
          <a:noFill/>
          <a:ln w="9525" cap="flat" cmpd="sng">
            <a:solidFill>
              <a:srgbClr val="008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3" name="Shape 247"/>
          <p:cNvSpPr/>
          <p:nvPr/>
        </p:nvSpPr>
        <p:spPr>
          <a:xfrm>
            <a:off x="7452928" y="1348512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49"/>
          <p:cNvSpPr txBox="1"/>
          <p:nvPr/>
        </p:nvSpPr>
        <p:spPr>
          <a:xfrm>
            <a:off x="7337421" y="4061991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</a:t>
            </a:r>
          </a:p>
        </p:txBody>
      </p:sp>
      <p:sp>
        <p:nvSpPr>
          <p:cNvPr id="29" name="Shape 250"/>
          <p:cNvSpPr txBox="1"/>
          <p:nvPr/>
        </p:nvSpPr>
        <p:spPr>
          <a:xfrm>
            <a:off x="8004930" y="360631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0" name="Shape 251"/>
          <p:cNvSpPr txBox="1"/>
          <p:nvPr/>
        </p:nvSpPr>
        <p:spPr>
          <a:xfrm>
            <a:off x="8409330" y="2195324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31" name="Shape 253"/>
          <p:cNvSpPr txBox="1"/>
          <p:nvPr/>
        </p:nvSpPr>
        <p:spPr>
          <a:xfrm>
            <a:off x="3479724" y="1620137"/>
            <a:ext cx="3381659" cy="9373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(considerăm un al doilea filtru)</a:t>
            </a:r>
          </a:p>
        </p:txBody>
      </p:sp>
      <p:sp>
        <p:nvSpPr>
          <p:cNvPr id="32" name="Shape 233"/>
          <p:cNvSpPr/>
          <p:nvPr/>
        </p:nvSpPr>
        <p:spPr>
          <a:xfrm>
            <a:off x="3234650" y="2577553"/>
            <a:ext cx="282299" cy="282299"/>
          </a:xfrm>
          <a:prstGeom prst="ellipse">
            <a:avLst/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6690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>
                <a:uFill>
                  <a:solidFill>
                    <a:srgbClr val="FFFFFF"/>
                  </a:solidFill>
                </a:uFill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1484575" y="1182076"/>
            <a:ext cx="6248886" cy="35533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407323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>
                <a:uFill>
                  <a:solidFill>
                    <a:srgbClr val="FFFFFF"/>
                  </a:solidFill>
                </a:uFill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1387579" y="1130149"/>
            <a:ext cx="6412016" cy="373581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>
                <a:uFill>
                  <a:solidFill>
                    <a:srgbClr val="FFFFFF"/>
                  </a:solidFill>
                </a:uFill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1411093" y="1865701"/>
            <a:ext cx="6264073" cy="273621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73425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  <p:extLst>
      <p:ext uri="{BB962C8B-B14F-4D97-AF65-F5344CB8AC3E}">
        <p14:creationId xmlns:p14="http://schemas.microsoft.com/office/powerpoint/2010/main" val="7852402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  <p:extLst>
      <p:ext uri="{BB962C8B-B14F-4D97-AF65-F5344CB8AC3E}">
        <p14:creationId xmlns:p14="http://schemas.microsoft.com/office/powerpoint/2010/main" val="26161098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6725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</a:t>
            </a:r>
            <a:r>
              <a:rPr lang="en-US" sz="2000" dirty="0" err="1"/>
              <a:t>neuronale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37105670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Rețele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neuronale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funcții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universale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aproximare</a:t>
            </a:r>
            <a:endParaRPr lang="en-US" sz="2994" spc="-1" dirty="0"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2" name="TextShape 2"/>
              <p:cNvSpPr txBox="1"/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Teorema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Aproximării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b="1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b="1" spc="-1" dirty="0"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73483">
                  <a:spcAft>
                    <a:spcPts val="962"/>
                  </a:spcAft>
                  <a:buClr>
                    <a:srgbClr val="000000"/>
                  </a:buClr>
                  <a:buSzPct val="45000"/>
                </a:pP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O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neuronală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tip feed-forward cu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având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finit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neuroni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orice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continuă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definite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un subset compact din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177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177" b="0" i="1" spc="-1" smtClean="0"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ro-RO" sz="2177" b="0" i="1" spc="-1" smtClean="0"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Deși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neronale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cu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două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(un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ascuns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funcții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universale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aproximare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lățimea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perceptroni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acestor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poate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fi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de mare.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preferăm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rețele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adânci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(cu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177" spc="-1" dirty="0" err="1">
                    <a:uFill>
                      <a:solidFill>
                        <a:srgbClr val="FFFFFF"/>
                      </a:solidFill>
                    </a:uFill>
                  </a:rPr>
                  <a:t>straturi</a:t>
                </a:r>
                <a:r>
                  <a:rPr lang="en-US" sz="2177" spc="-1" dirty="0"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  <a:p>
                <a:pPr marL="293933" indent="-220450">
                  <a:spcAft>
                    <a:spcPts val="962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177" spc="-1" dirty="0"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>
          <p:sp>
            <p:nvSpPr>
              <p:cNvPr id="39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73" y="1151704"/>
                <a:ext cx="8361803" cy="3553087"/>
              </a:xfrm>
              <a:prstGeom prst="rect">
                <a:avLst/>
              </a:prstGeom>
              <a:blipFill>
                <a:blip r:embed="rId2"/>
                <a:stretch>
                  <a:fillRect l="-909" r="-1061" b="-285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02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1485555" y="205015"/>
            <a:ext cx="6172220" cy="8587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Ce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metodă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cea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994" spc="-1" dirty="0" err="1">
                <a:uFill>
                  <a:solidFill>
                    <a:srgbClr val="FFFFFF"/>
                  </a:solidFill>
                </a:uFill>
              </a:rPr>
              <a:t>bună</a:t>
            </a:r>
            <a:r>
              <a:rPr lang="en-US" sz="2994" spc="-1" dirty="0">
                <a:uFill>
                  <a:solidFill>
                    <a:srgbClr val="FFFFFF"/>
                  </a:solidFill>
                </a:uFill>
              </a:rPr>
              <a:t>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575733" y="1151704"/>
            <a:ext cx="8060267" cy="355308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b="1" spc="-1" dirty="0" err="1">
                <a:uFill>
                  <a:solidFill>
                    <a:srgbClr val="FFFFFF"/>
                  </a:solidFill>
                </a:uFill>
              </a:rPr>
              <a:t>Teorema</a:t>
            </a:r>
            <a:r>
              <a:rPr lang="en-US" sz="2177" b="1" spc="-1" dirty="0">
                <a:uFill>
                  <a:solidFill>
                    <a:srgbClr val="FFFFFF"/>
                  </a:solidFill>
                </a:uFill>
              </a:rPr>
              <a:t> “No free lunch”:</a:t>
            </a: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73483">
              <a:spcAft>
                <a:spcPts val="962"/>
              </a:spcAft>
              <a:buClr>
                <a:srgbClr val="000000"/>
              </a:buClr>
              <a:buSzPct val="45000"/>
            </a:pP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Oricare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doi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algoritmi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echivalenți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lor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măsurată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medie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toate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problemele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posibile</a:t>
            </a: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Rezultă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ca nu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există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nici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o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scurtătură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alegerea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algoritmului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potrivit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o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anumită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problemă</a:t>
            </a: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Deobicei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încercăm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mulți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algoritmi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vedem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care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obține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rezultate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177" spc="-1" dirty="0"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177" spc="-1" dirty="0" err="1">
                <a:uFill>
                  <a:solidFill>
                    <a:srgbClr val="FFFFFF"/>
                  </a:solidFill>
                </a:uFill>
              </a:rPr>
              <a:t>bune</a:t>
            </a: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  <a:p>
            <a:pPr marL="293933" indent="-220450">
              <a:spcAft>
                <a:spcPts val="962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177" spc="-1" dirty="0"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05059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/>
        </p:nvSpPr>
        <p:spPr>
          <a:xfrm>
            <a:off x="1221875" y="962250"/>
            <a:ext cx="956400" cy="2757900"/>
          </a:xfrm>
          <a:prstGeom prst="cube">
            <a:avLst>
              <a:gd name="adj" fmla="val 77711"/>
            </a:avLst>
          </a:prstGeom>
          <a:solidFill>
            <a:srgbClr val="F4CCCC">
              <a:alpha val="51920"/>
            </a:srgbClr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5703350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C9DAF8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1" name="Shape 261"/>
          <p:cNvSpPr txBox="1"/>
          <p:nvPr/>
        </p:nvSpPr>
        <p:spPr>
          <a:xfrm>
            <a:off x="1834500" y="3262250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2198800" y="1189075"/>
            <a:ext cx="491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32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1163887" y="3653882"/>
            <a:ext cx="4917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</a:t>
            </a:r>
          </a:p>
        </p:txBody>
      </p:sp>
      <p:cxnSp>
        <p:nvCxnSpPr>
          <p:cNvPr id="264" name="Shape 264"/>
          <p:cNvCxnSpPr/>
          <p:nvPr/>
        </p:nvCxnSpPr>
        <p:spPr>
          <a:xfrm>
            <a:off x="2828900" y="2344500"/>
            <a:ext cx="236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65" name="Shape 265"/>
          <p:cNvSpPr txBox="1"/>
          <p:nvPr/>
        </p:nvSpPr>
        <p:spPr>
          <a:xfrm>
            <a:off x="2895620" y="2329950"/>
            <a:ext cx="2166865" cy="5341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Strat convoluțional</a:t>
            </a:r>
          </a:p>
        </p:txBody>
      </p:sp>
      <p:sp>
        <p:nvSpPr>
          <p:cNvPr id="266" name="Shape 266"/>
          <p:cNvSpPr/>
          <p:nvPr/>
        </p:nvSpPr>
        <p:spPr>
          <a:xfrm>
            <a:off x="58527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EAD3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7" name="Shape 267"/>
          <p:cNvSpPr txBox="1"/>
          <p:nvPr/>
        </p:nvSpPr>
        <p:spPr>
          <a:xfrm>
            <a:off x="5830700" y="523675"/>
            <a:ext cx="2063399" cy="54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/>
              <a:t>activation maps</a:t>
            </a:r>
          </a:p>
        </p:txBody>
      </p:sp>
      <p:sp>
        <p:nvSpPr>
          <p:cNvPr id="268" name="Shape 268"/>
          <p:cNvSpPr txBox="1"/>
          <p:nvPr/>
        </p:nvSpPr>
        <p:spPr>
          <a:xfrm>
            <a:off x="5965821" y="3675729"/>
            <a:ext cx="328199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6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x="7021405" y="3239275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x="7513105" y="1658962"/>
            <a:ext cx="491700" cy="30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28</a:t>
            </a:r>
          </a:p>
        </p:txBody>
      </p:sp>
      <p:sp>
        <p:nvSpPr>
          <p:cNvPr id="271" name="Shape 271"/>
          <p:cNvSpPr txBox="1"/>
          <p:nvPr/>
        </p:nvSpPr>
        <p:spPr>
          <a:xfrm>
            <a:off x="276325" y="94975"/>
            <a:ext cx="8721000" cy="386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Un strat convoluțional este format din mai multe filtre (de exemplu 6)</a:t>
            </a:r>
          </a:p>
        </p:txBody>
      </p:sp>
      <p:sp>
        <p:nvSpPr>
          <p:cNvPr id="272" name="Shape 272"/>
          <p:cNvSpPr/>
          <p:nvPr/>
        </p:nvSpPr>
        <p:spPr>
          <a:xfrm>
            <a:off x="60051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4CC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61575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FF2CC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4" name="Shape 274"/>
          <p:cNvSpPr/>
          <p:nvPr/>
        </p:nvSpPr>
        <p:spPr>
          <a:xfrm>
            <a:off x="63099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D9D2E9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5" name="Shape 275"/>
          <p:cNvSpPr/>
          <p:nvPr/>
        </p:nvSpPr>
        <p:spPr>
          <a:xfrm>
            <a:off x="6462327" y="962250"/>
            <a:ext cx="956400" cy="2757900"/>
          </a:xfrm>
          <a:prstGeom prst="cube">
            <a:avLst>
              <a:gd name="adj" fmla="val 90357"/>
            </a:avLst>
          </a:prstGeom>
          <a:solidFill>
            <a:srgbClr val="FCE5CD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6" name="Shape 276"/>
          <p:cNvSpPr txBox="1"/>
          <p:nvPr/>
        </p:nvSpPr>
        <p:spPr>
          <a:xfrm>
            <a:off x="429176" y="4110760"/>
            <a:ext cx="8198069" cy="5751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000" dirty="0"/>
              <a:t>Concatenăm activările pentru a obține o nouă “imagine” de 28x28x6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3946</TotalTime>
  <Words>3664</Words>
  <Application>Microsoft Macintosh PowerPoint</Application>
  <PresentationFormat>On-screen Show (16:9)</PresentationFormat>
  <Paragraphs>681</Paragraphs>
  <Slides>87</Slides>
  <Notes>73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2" baseType="lpstr">
      <vt:lpstr>Arial</vt:lpstr>
      <vt:lpstr>Cambria Math</vt:lpstr>
      <vt:lpstr>Helvetica Neue</vt:lpstr>
      <vt:lpstr>Wingdings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Regula Bayes</vt:lpstr>
      <vt:lpstr>Clasificatorul Naïve Bayes</vt:lpstr>
      <vt:lpstr>Clasificatorul Naïve Bayes</vt:lpstr>
      <vt:lpstr>PowerPoint Presentation</vt:lpstr>
      <vt:lpstr>Ce ne trebuie pentru un clasificator bazat pe memorie?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175</cp:revision>
  <dcterms:modified xsi:type="dcterms:W3CDTF">2019-04-02T07:54:54Z</dcterms:modified>
</cp:coreProperties>
</file>